
<file path=[Content_Types].xml><?xml version="1.0" encoding="utf-8"?>
<Types xmlns="http://schemas.openxmlformats.org/package/2006/content-types">
  <Default Extension="png" ContentType="image/png"/>
  <Default Extension="jpeg" ContentType="image/jpeg"/>
  <Default Extension="emf" ContentType="image/x-emf"/>
  <Default Extension="rels" ContentType="application/vnd.openxmlformats-package.relationships+xml"/>
  <Default Extension="xml" ContentType="application/xml"/>
  <Default Extension="tiff" ContentType="image/tiff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theme/theme2.xml" ContentType="application/vnd.openxmlformats-officedocument.theme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theme/theme3.xml" ContentType="application/vnd.openxmlformats-officedocument.theme+xml"/>
  <Override PartName="/ppt/slideLayouts/slideLayout36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diagrams/data2.xml" ContentType="application/vnd.openxmlformats-officedocument.drawingml.diagramData+xml"/>
  <Override PartName="/ppt/diagrams/layout2.xml" ContentType="application/vnd.openxmlformats-officedocument.drawingml.diagramLayout+xml"/>
  <Override PartName="/ppt/diagrams/quickStyle2.xml" ContentType="application/vnd.openxmlformats-officedocument.drawingml.diagramStyle+xml"/>
  <Override PartName="/ppt/diagrams/colors2.xml" ContentType="application/vnd.openxmlformats-officedocument.drawingml.diagramColors+xml"/>
  <Override PartName="/ppt/diagrams/drawing2.xml" ContentType="application/vnd.ms-office.drawingml.diagramDrawing+xml"/>
  <Override PartName="/ppt/notesSlides/notesSlide1.xml" ContentType="application/vnd.openxmlformats-officedocument.presentationml.notesSlide+xml"/>
  <Override PartName="/ppt/diagrams/data3.xml" ContentType="application/vnd.openxmlformats-officedocument.drawingml.diagramData+xml"/>
  <Override PartName="/ppt/diagrams/layout3.xml" ContentType="application/vnd.openxmlformats-officedocument.drawingml.diagramLayout+xml"/>
  <Override PartName="/ppt/diagrams/quickStyle3.xml" ContentType="application/vnd.openxmlformats-officedocument.drawingml.diagramStyle+xml"/>
  <Override PartName="/ppt/diagrams/colors3.xml" ContentType="application/vnd.openxmlformats-officedocument.drawingml.diagramColors+xml"/>
  <Override PartName="/ppt/diagrams/drawing3.xml" ContentType="application/vnd.ms-office.drawingml.diagramDrawing+xml"/>
  <Override PartName="/ppt/diagrams/data4.xml" ContentType="application/vnd.openxmlformats-officedocument.drawingml.diagramData+xml"/>
  <Override PartName="/ppt/diagrams/layout4.xml" ContentType="application/vnd.openxmlformats-officedocument.drawingml.diagramLayout+xml"/>
  <Override PartName="/ppt/diagrams/quickStyle4.xml" ContentType="application/vnd.openxmlformats-officedocument.drawingml.diagramStyle+xml"/>
  <Override PartName="/ppt/diagrams/colors4.xml" ContentType="application/vnd.openxmlformats-officedocument.drawingml.diagramColors+xml"/>
  <Override PartName="/ppt/diagrams/drawing4.xml" ContentType="application/vnd.ms-office.drawingml.diagramDrawing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removePersonalInfoOnSave="1" saveSubsetFonts="1">
  <p:sldMasterIdLst>
    <p:sldMasterId id="2147483661" r:id="rId1"/>
    <p:sldMasterId id="2147483697" r:id="rId2"/>
    <p:sldMasterId id="2147483675" r:id="rId3"/>
    <p:sldMasterId id="2147483687" r:id="rId4"/>
  </p:sldMasterIdLst>
  <p:notesMasterIdLst>
    <p:notesMasterId r:id="rId44"/>
  </p:notesMasterIdLst>
  <p:sldIdLst>
    <p:sldId id="569" r:id="rId5"/>
    <p:sldId id="796" r:id="rId6"/>
    <p:sldId id="794" r:id="rId7"/>
    <p:sldId id="797" r:id="rId8"/>
    <p:sldId id="667" r:id="rId9"/>
    <p:sldId id="810" r:id="rId10"/>
    <p:sldId id="786" r:id="rId11"/>
    <p:sldId id="815" r:id="rId12"/>
    <p:sldId id="809" r:id="rId13"/>
    <p:sldId id="804" r:id="rId14"/>
    <p:sldId id="694" r:id="rId15"/>
    <p:sldId id="800" r:id="rId16"/>
    <p:sldId id="806" r:id="rId17"/>
    <p:sldId id="808" r:id="rId18"/>
    <p:sldId id="812" r:id="rId19"/>
    <p:sldId id="814" r:id="rId20"/>
    <p:sldId id="816" r:id="rId21"/>
    <p:sldId id="552" r:id="rId22"/>
    <p:sldId id="792" r:id="rId23"/>
    <p:sldId id="261" r:id="rId24"/>
    <p:sldId id="558" r:id="rId25"/>
    <p:sldId id="780" r:id="rId26"/>
    <p:sldId id="570" r:id="rId27"/>
    <p:sldId id="542" r:id="rId28"/>
    <p:sldId id="781" r:id="rId29"/>
    <p:sldId id="784" r:id="rId30"/>
    <p:sldId id="562" r:id="rId31"/>
    <p:sldId id="560" r:id="rId32"/>
    <p:sldId id="788" r:id="rId33"/>
    <p:sldId id="782" r:id="rId34"/>
    <p:sldId id="790" r:id="rId35"/>
    <p:sldId id="771" r:id="rId36"/>
    <p:sldId id="772" r:id="rId37"/>
    <p:sldId id="731" r:id="rId38"/>
    <p:sldId id="732" r:id="rId39"/>
    <p:sldId id="734" r:id="rId40"/>
    <p:sldId id="743" r:id="rId41"/>
    <p:sldId id="746" r:id="rId42"/>
    <p:sldId id="795" r:id="rId43"/>
  </p:sldIdLst>
  <p:sldSz cx="9144000" cy="6858000" type="letter"/>
  <p:notesSz cx="6858000" cy="9144000"/>
  <p:defaultTextStyle>
    <a:defPPr>
      <a:defRPr lang="en-US"/>
    </a:defPPr>
    <a:lvl1pPr marL="0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254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507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5634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2761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199888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015" algn="l" defTabSz="914254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FFFF99"/>
    <a:srgbClr val="FF40FF"/>
    <a:srgbClr val="0432FF"/>
    <a:srgbClr val="FFFFCC"/>
    <a:srgbClr val="CCFFFF"/>
    <a:srgbClr val="8EFA00"/>
    <a:srgbClr val="0070C0"/>
    <a:srgbClr val="FFFF66"/>
    <a:srgbClr val="00700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9512"/>
    <p:restoredTop sz="94713" autoAdjust="0"/>
  </p:normalViewPr>
  <p:slideViewPr>
    <p:cSldViewPr>
      <p:cViewPr varScale="1">
        <p:scale>
          <a:sx n="131" d="100"/>
          <a:sy n="131" d="100"/>
        </p:scale>
        <p:origin x="528" y="114"/>
      </p:cViewPr>
      <p:guideLst>
        <p:guide orient="horz" pos="2160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sorterViewPr>
    <p:cViewPr>
      <p:scale>
        <a:sx n="1" d="1"/>
        <a:sy n="1" d="1"/>
      </p:scale>
      <p:origin x="0" y="40"/>
    </p:cViewPr>
  </p:sorter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9.xml"/><Relationship Id="rId18" Type="http://schemas.openxmlformats.org/officeDocument/2006/relationships/slide" Target="slides/slide14.xml"/><Relationship Id="rId26" Type="http://schemas.openxmlformats.org/officeDocument/2006/relationships/slide" Target="slides/slide22.xml"/><Relationship Id="rId39" Type="http://schemas.openxmlformats.org/officeDocument/2006/relationships/slide" Target="slides/slide35.xml"/><Relationship Id="rId21" Type="http://schemas.openxmlformats.org/officeDocument/2006/relationships/slide" Target="slides/slide17.xml"/><Relationship Id="rId34" Type="http://schemas.openxmlformats.org/officeDocument/2006/relationships/slide" Target="slides/slide30.xml"/><Relationship Id="rId42" Type="http://schemas.openxmlformats.org/officeDocument/2006/relationships/slide" Target="slides/slide38.xml"/><Relationship Id="rId47" Type="http://schemas.openxmlformats.org/officeDocument/2006/relationships/theme" Target="theme/theme1.xml"/><Relationship Id="rId7" Type="http://schemas.openxmlformats.org/officeDocument/2006/relationships/slide" Target="slides/slide3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2.xml"/><Relationship Id="rId29" Type="http://schemas.openxmlformats.org/officeDocument/2006/relationships/slide" Target="slides/slide25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slide" Target="slides/slide7.xml"/><Relationship Id="rId24" Type="http://schemas.openxmlformats.org/officeDocument/2006/relationships/slide" Target="slides/slide20.xml"/><Relationship Id="rId32" Type="http://schemas.openxmlformats.org/officeDocument/2006/relationships/slide" Target="slides/slide28.xml"/><Relationship Id="rId37" Type="http://schemas.openxmlformats.org/officeDocument/2006/relationships/slide" Target="slides/slide33.xml"/><Relationship Id="rId40" Type="http://schemas.openxmlformats.org/officeDocument/2006/relationships/slide" Target="slides/slide36.xml"/><Relationship Id="rId45" Type="http://schemas.openxmlformats.org/officeDocument/2006/relationships/presProps" Target="presProps.xml"/><Relationship Id="rId5" Type="http://schemas.openxmlformats.org/officeDocument/2006/relationships/slide" Target="slides/slide1.xml"/><Relationship Id="rId15" Type="http://schemas.openxmlformats.org/officeDocument/2006/relationships/slide" Target="slides/slide11.xml"/><Relationship Id="rId23" Type="http://schemas.openxmlformats.org/officeDocument/2006/relationships/slide" Target="slides/slide19.xml"/><Relationship Id="rId28" Type="http://schemas.openxmlformats.org/officeDocument/2006/relationships/slide" Target="slides/slide24.xml"/><Relationship Id="rId36" Type="http://schemas.openxmlformats.org/officeDocument/2006/relationships/slide" Target="slides/slide32.xml"/><Relationship Id="rId10" Type="http://schemas.openxmlformats.org/officeDocument/2006/relationships/slide" Target="slides/slide6.xml"/><Relationship Id="rId19" Type="http://schemas.openxmlformats.org/officeDocument/2006/relationships/slide" Target="slides/slide15.xml"/><Relationship Id="rId31" Type="http://schemas.openxmlformats.org/officeDocument/2006/relationships/slide" Target="slides/slide27.xml"/><Relationship Id="rId44" Type="http://schemas.openxmlformats.org/officeDocument/2006/relationships/notesMaster" Target="notesMasters/notesMaster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slide" Target="slides/slide10.xml"/><Relationship Id="rId22" Type="http://schemas.openxmlformats.org/officeDocument/2006/relationships/slide" Target="slides/slide18.xml"/><Relationship Id="rId27" Type="http://schemas.openxmlformats.org/officeDocument/2006/relationships/slide" Target="slides/slide23.xml"/><Relationship Id="rId30" Type="http://schemas.openxmlformats.org/officeDocument/2006/relationships/slide" Target="slides/slide26.xml"/><Relationship Id="rId35" Type="http://schemas.openxmlformats.org/officeDocument/2006/relationships/slide" Target="slides/slide31.xml"/><Relationship Id="rId43" Type="http://schemas.openxmlformats.org/officeDocument/2006/relationships/slide" Target="slides/slide39.xml"/><Relationship Id="rId48" Type="http://schemas.openxmlformats.org/officeDocument/2006/relationships/tableStyles" Target="tableStyles.xml"/><Relationship Id="rId8" Type="http://schemas.openxmlformats.org/officeDocument/2006/relationships/slide" Target="slides/slide4.xml"/><Relationship Id="rId3" Type="http://schemas.openxmlformats.org/officeDocument/2006/relationships/slideMaster" Target="slideMasters/slideMaster3.xml"/><Relationship Id="rId12" Type="http://schemas.openxmlformats.org/officeDocument/2006/relationships/slide" Target="slides/slide8.xml"/><Relationship Id="rId17" Type="http://schemas.openxmlformats.org/officeDocument/2006/relationships/slide" Target="slides/slide13.xml"/><Relationship Id="rId25" Type="http://schemas.openxmlformats.org/officeDocument/2006/relationships/slide" Target="slides/slide21.xml"/><Relationship Id="rId33" Type="http://schemas.openxmlformats.org/officeDocument/2006/relationships/slide" Target="slides/slide29.xml"/><Relationship Id="rId38" Type="http://schemas.openxmlformats.org/officeDocument/2006/relationships/slide" Target="slides/slide34.xml"/><Relationship Id="rId46" Type="http://schemas.openxmlformats.org/officeDocument/2006/relationships/viewProps" Target="viewProps.xml"/><Relationship Id="rId20" Type="http://schemas.openxmlformats.org/officeDocument/2006/relationships/slide" Target="slides/slide16.xml"/><Relationship Id="rId41" Type="http://schemas.openxmlformats.org/officeDocument/2006/relationships/slide" Target="slides/slide37.xml"/></Relationships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2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3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colors4.xml><?xml version="1.0" encoding="utf-8"?>
<dgm:colorsDef xmlns:dgm="http://schemas.openxmlformats.org/drawingml/2006/diagram" xmlns:a="http://schemas.openxmlformats.org/drawingml/2006/main" uniqueId="urn:microsoft.com/office/officeart/2005/8/colors/accent1_2">
  <dgm:title val=""/>
  <dgm:desc val=""/>
  <dgm:catLst>
    <dgm:cat type="accent1" pri="11200"/>
  </dgm:catLst>
  <dgm:styleLbl name="node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lignNode1">
    <dgm:fillClrLst meth="repeat">
      <a:schemeClr val="accent1"/>
    </dgm:fillClrLst>
    <dgm:linClrLst meth="repeat">
      <a:schemeClr val="accent1"/>
    </dgm:linClrLst>
    <dgm:effectClrLst/>
    <dgm:txLinClrLst/>
    <dgm:txFillClrLst/>
    <dgm:txEffectClrLst/>
  </dgm:styleLbl>
  <dgm:styleLbl name="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lnNode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vennNode1">
    <dgm:fillClrLst meth="repeat">
      <a:schemeClr val="accent1">
        <a:alpha val="50000"/>
      </a:schemeClr>
    </dgm:fillClrLst>
    <dgm:linClrLst meth="repeat">
      <a:schemeClr val="lt1"/>
    </dgm:linClrLst>
    <dgm:effectClrLst/>
    <dgm:txLinClrLst/>
    <dgm:txFillClrLst/>
    <dgm:txEffectClrLst/>
  </dgm:styleLbl>
  <dgm:styleLbl name="node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node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f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1">
        <a:tint val="50000"/>
      </a:schemeClr>
    </dgm:fillClrLst>
    <dgm:linClrLst meth="repeat">
      <a:schemeClr val="lt1"/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f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bgSib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/>
    <dgm:txEffectClrLst/>
  </dgm:styleLbl>
  <dgm:styleLbl name="sibTrans1D1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1"/>
    </dgm:fillClrLst>
    <dgm:linClrLst meth="repeat">
      <a:schemeClr val="accent1">
        <a:tint val="50000"/>
      </a:schemeClr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1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2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3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asst4">
    <dgm:fillClrLst meth="repeat">
      <a:schemeClr val="accent1"/>
    </dgm:fillClrLst>
    <dgm:linClrLst meth="repeat">
      <a:schemeClr val="lt1"/>
    </dgm:linClrLst>
    <dgm:effectClrLst/>
    <dgm:txLinClrLst/>
    <dgm:txFillClrLst/>
    <dgm:txEffectClrLst/>
  </dgm:styleLbl>
  <dgm:styleLbl name="parChTrans2D1">
    <dgm:fillClrLst meth="repeat">
      <a:schemeClr val="accent1">
        <a:tint val="60000"/>
      </a:schemeClr>
    </dgm:fillClrLst>
    <dgm:linClrLst meth="repeat">
      <a:schemeClr val="accent1">
        <a:tint val="60000"/>
      </a:schemeClr>
    </dgm:linClrLst>
    <dgm:effectClrLst/>
    <dgm:txLinClrLst/>
    <dgm:txFillClrLst meth="repeat">
      <a:schemeClr val="lt1"/>
    </dgm:txFillClrLst>
    <dgm:txEffectClrLst/>
  </dgm:styleLbl>
  <dgm:styleLbl name="parChTrans2D2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3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2D4">
    <dgm:fillClrLst meth="repeat">
      <a:schemeClr val="accent1"/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1"/>
    </dgm:fillClrLst>
    <dgm:linClrLst meth="repeat">
      <a:schemeClr val="accent1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1"/>
    </dgm:fillClrLst>
    <dgm:linClrLst meth="repeat">
      <a:schemeClr val="accent1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lt1">
        <a:alpha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accent1">
        <a:alpha val="90000"/>
        <a:tint val="40000"/>
      </a:schemeClr>
    </dgm:fillClrLst>
    <dgm:linClrLst meth="repeat">
      <a:schemeClr val="accent1">
        <a:alpha val="90000"/>
        <a:tint val="4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lt1">
        <a:alpha val="9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1">
        <a:tint val="40000"/>
      </a:schemeClr>
    </dgm:fillClrLst>
    <dgm:linClrLst meth="repeat">
      <a:schemeClr val="accent1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1">
        <a:shade val="8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1">
        <a:tint val="50000"/>
        <a:alpha val="40000"/>
      </a:schemeClr>
    </dgm:fillClrLst>
    <dgm:linClrLst meth="repeat">
      <a:schemeClr val="accent1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1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3BAB1E2D-BD39-449F-A094-520004F8441F}" type="doc">
      <dgm:prSet loTypeId="urn:microsoft.com/office/officeart/2005/8/layout/vList2" loCatId="list" qsTypeId="urn:microsoft.com/office/officeart/2005/8/quickstyle/simple2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CA63F56E-BF8E-4FAE-8068-EC3A951B0AFC}">
      <dgm:prSet custT="1"/>
      <dgm:spPr/>
      <dgm:t>
        <a:bodyPr/>
        <a:lstStyle/>
        <a:p>
          <a:r>
            <a:rPr lang="en-US" sz="3000">
              <a:latin typeface="Tw Cen MT" panose="020B0602020104020603" pitchFamily="34" charset="77"/>
            </a:rPr>
            <a:t>Metadata is a first-class data object</a:t>
          </a:r>
        </a:p>
      </dgm:t>
    </dgm:pt>
    <dgm:pt modelId="{8EB97298-B54E-4519-B638-6D3FED682EDA}" type="parTrans" cxnId="{F1694570-3575-4FA8-916C-5DCD2CC5ED99}">
      <dgm:prSet/>
      <dgm:spPr/>
      <dgm:t>
        <a:bodyPr/>
        <a:lstStyle/>
        <a:p>
          <a:endParaRPr lang="en-US"/>
        </a:p>
      </dgm:t>
    </dgm:pt>
    <dgm:pt modelId="{4850DC60-2C73-42FE-8D67-3D849D6703E6}" type="sibTrans" cxnId="{F1694570-3575-4FA8-916C-5DCD2CC5ED99}">
      <dgm:prSet/>
      <dgm:spPr/>
      <dgm:t>
        <a:bodyPr/>
        <a:lstStyle/>
        <a:p>
          <a:endParaRPr lang="en-US"/>
        </a:p>
      </dgm:t>
    </dgm:pt>
    <dgm:pt modelId="{61C0FF8D-4B10-4870-8997-7DCD2F2C5173}">
      <dgm:prSet custT="1"/>
      <dgm:spPr/>
      <dgm:t>
        <a:bodyPr/>
        <a:lstStyle/>
        <a:p>
          <a:r>
            <a:rPr lang="en-US" sz="3000">
              <a:latin typeface="Tw Cen MT" panose="020B0602020104020603" pitchFamily="34" charset="77"/>
            </a:rPr>
            <a:t>Representation of a thing, event, activity…</a:t>
          </a:r>
        </a:p>
      </dgm:t>
    </dgm:pt>
    <dgm:pt modelId="{2F7833A7-C487-41CE-92AB-30E6A9369F4D}" type="parTrans" cxnId="{00B66216-D85A-42D7-9C31-28AB38CEB1E6}">
      <dgm:prSet/>
      <dgm:spPr/>
      <dgm:t>
        <a:bodyPr/>
        <a:lstStyle/>
        <a:p>
          <a:endParaRPr lang="en-US"/>
        </a:p>
      </dgm:t>
    </dgm:pt>
    <dgm:pt modelId="{72BB937D-3A38-47F6-8161-5A19C26C03BD}" type="sibTrans" cxnId="{00B66216-D85A-42D7-9C31-28AB38CEB1E6}">
      <dgm:prSet/>
      <dgm:spPr/>
      <dgm:t>
        <a:bodyPr/>
        <a:lstStyle/>
        <a:p>
          <a:endParaRPr lang="en-US"/>
        </a:p>
      </dgm:t>
    </dgm:pt>
    <dgm:pt modelId="{24B47C20-02E6-C94D-8987-BC3225EB0860}">
      <dgm:prSet custT="1"/>
      <dgm:spPr/>
      <dgm:t>
        <a:bodyPr/>
        <a:lstStyle/>
        <a:p>
          <a:r>
            <a:rPr lang="en-US" sz="3000">
              <a:latin typeface="Tw Cen MT" panose="020B0602020104020603" pitchFamily="34" charset="77"/>
            </a:rPr>
            <a:t>Assertions, statements (property/value)</a:t>
          </a:r>
        </a:p>
      </dgm:t>
    </dgm:pt>
    <dgm:pt modelId="{29922317-3927-D44E-8EDB-707B99DF747C}" type="parTrans" cxnId="{E7849B28-4B9C-FC42-A051-5926D93993E6}">
      <dgm:prSet/>
      <dgm:spPr/>
      <dgm:t>
        <a:bodyPr/>
        <a:lstStyle/>
        <a:p>
          <a:endParaRPr lang="en-US"/>
        </a:p>
      </dgm:t>
    </dgm:pt>
    <dgm:pt modelId="{B1AF9A73-3ADC-CB40-BB32-922597291852}" type="sibTrans" cxnId="{E7849B28-4B9C-FC42-A051-5926D93993E6}">
      <dgm:prSet/>
      <dgm:spPr/>
      <dgm:t>
        <a:bodyPr/>
        <a:lstStyle/>
        <a:p>
          <a:endParaRPr lang="en-US"/>
        </a:p>
      </dgm:t>
    </dgm:pt>
    <dgm:pt modelId="{7CE5CEED-2DB3-6244-8D1F-49BDB882440F}" type="pres">
      <dgm:prSet presAssocID="{3BAB1E2D-BD39-449F-A094-520004F8441F}" presName="linear" presStyleCnt="0">
        <dgm:presLayoutVars>
          <dgm:animLvl val="lvl"/>
          <dgm:resizeHandles val="exact"/>
        </dgm:presLayoutVars>
      </dgm:prSet>
      <dgm:spPr/>
    </dgm:pt>
    <dgm:pt modelId="{F466020D-C0C0-C74F-AAE9-45B088663A28}" type="pres">
      <dgm:prSet presAssocID="{CA63F56E-BF8E-4FAE-8068-EC3A951B0AFC}" presName="parentText" presStyleLbl="node1" presStyleIdx="0" presStyleCnt="3" custLinFactY="-16434" custLinFactNeighborY="-100000">
        <dgm:presLayoutVars>
          <dgm:chMax val="0"/>
          <dgm:bulletEnabled val="1"/>
        </dgm:presLayoutVars>
      </dgm:prSet>
      <dgm:spPr/>
    </dgm:pt>
    <dgm:pt modelId="{0DA4B2A3-67EB-954B-858D-510F4B802664}" type="pres">
      <dgm:prSet presAssocID="{4850DC60-2C73-42FE-8D67-3D849D6703E6}" presName="spacer" presStyleCnt="0"/>
      <dgm:spPr/>
    </dgm:pt>
    <dgm:pt modelId="{53E5DCF1-5A5D-D848-BF45-33289620A850}" type="pres">
      <dgm:prSet presAssocID="{61C0FF8D-4B10-4870-8997-7DCD2F2C5173}" presName="parentText" presStyleLbl="node1" presStyleIdx="1" presStyleCnt="3" custScaleY="104988" custLinFactY="-6461" custLinFactNeighborX="0" custLinFactNeighborY="-100000">
        <dgm:presLayoutVars>
          <dgm:chMax val="0"/>
          <dgm:bulletEnabled val="1"/>
        </dgm:presLayoutVars>
      </dgm:prSet>
      <dgm:spPr/>
    </dgm:pt>
    <dgm:pt modelId="{E1F51C3D-D5AE-E24D-BDBD-BD77FDECC1D2}" type="pres">
      <dgm:prSet presAssocID="{72BB937D-3A38-47F6-8161-5A19C26C03BD}" presName="spacer" presStyleCnt="0"/>
      <dgm:spPr/>
    </dgm:pt>
    <dgm:pt modelId="{21A68F6F-9E4A-094E-BEAB-860C8BFCCDED}" type="pres">
      <dgm:prSet presAssocID="{24B47C20-02E6-C94D-8987-BC3225EB0860}" presName="parentText" presStyleLbl="node1" presStyleIdx="2" presStyleCnt="3" custScaleY="130746" custLinFactNeighborX="0" custLinFactNeighborY="-96557">
        <dgm:presLayoutVars>
          <dgm:chMax val="0"/>
          <dgm:bulletEnabled val="1"/>
        </dgm:presLayoutVars>
      </dgm:prSet>
      <dgm:spPr/>
    </dgm:pt>
  </dgm:ptLst>
  <dgm:cxnLst>
    <dgm:cxn modelId="{00B66216-D85A-42D7-9C31-28AB38CEB1E6}" srcId="{3BAB1E2D-BD39-449F-A094-520004F8441F}" destId="{61C0FF8D-4B10-4870-8997-7DCD2F2C5173}" srcOrd="1" destOrd="0" parTransId="{2F7833A7-C487-41CE-92AB-30E6A9369F4D}" sibTransId="{72BB937D-3A38-47F6-8161-5A19C26C03BD}"/>
    <dgm:cxn modelId="{E7849B28-4B9C-FC42-A051-5926D93993E6}" srcId="{3BAB1E2D-BD39-449F-A094-520004F8441F}" destId="{24B47C20-02E6-C94D-8987-BC3225EB0860}" srcOrd="2" destOrd="0" parTransId="{29922317-3927-D44E-8EDB-707B99DF747C}" sibTransId="{B1AF9A73-3ADC-CB40-BB32-922597291852}"/>
    <dgm:cxn modelId="{7413FC66-56D2-F14A-8DF1-BAA5A06E3A28}" type="presOf" srcId="{61C0FF8D-4B10-4870-8997-7DCD2F2C5173}" destId="{53E5DCF1-5A5D-D848-BF45-33289620A850}" srcOrd="0" destOrd="0" presId="urn:microsoft.com/office/officeart/2005/8/layout/vList2"/>
    <dgm:cxn modelId="{F1694570-3575-4FA8-916C-5DCD2CC5ED99}" srcId="{3BAB1E2D-BD39-449F-A094-520004F8441F}" destId="{CA63F56E-BF8E-4FAE-8068-EC3A951B0AFC}" srcOrd="0" destOrd="0" parTransId="{8EB97298-B54E-4519-B638-6D3FED682EDA}" sibTransId="{4850DC60-2C73-42FE-8D67-3D849D6703E6}"/>
    <dgm:cxn modelId="{70973D7A-ED4D-224F-AEB9-80C6FCFB447F}" type="presOf" srcId="{CA63F56E-BF8E-4FAE-8068-EC3A951B0AFC}" destId="{F466020D-C0C0-C74F-AAE9-45B088663A28}" srcOrd="0" destOrd="0" presId="urn:microsoft.com/office/officeart/2005/8/layout/vList2"/>
    <dgm:cxn modelId="{1D98D7A2-3E86-8F43-BD82-F1FD233ED20E}" type="presOf" srcId="{3BAB1E2D-BD39-449F-A094-520004F8441F}" destId="{7CE5CEED-2DB3-6244-8D1F-49BDB882440F}" srcOrd="0" destOrd="0" presId="urn:microsoft.com/office/officeart/2005/8/layout/vList2"/>
    <dgm:cxn modelId="{97CD70E0-C193-9449-B406-E1545D3E0777}" type="presOf" srcId="{24B47C20-02E6-C94D-8987-BC3225EB0860}" destId="{21A68F6F-9E4A-094E-BEAB-860C8BFCCDED}" srcOrd="0" destOrd="0" presId="urn:microsoft.com/office/officeart/2005/8/layout/vList2"/>
    <dgm:cxn modelId="{B3094865-AE3D-0044-9BC5-29375616B7E2}" type="presParOf" srcId="{7CE5CEED-2DB3-6244-8D1F-49BDB882440F}" destId="{F466020D-C0C0-C74F-AAE9-45B088663A28}" srcOrd="0" destOrd="0" presId="urn:microsoft.com/office/officeart/2005/8/layout/vList2"/>
    <dgm:cxn modelId="{429D06FF-720A-1342-AB1A-3A848AE93305}" type="presParOf" srcId="{7CE5CEED-2DB3-6244-8D1F-49BDB882440F}" destId="{0DA4B2A3-67EB-954B-858D-510F4B802664}" srcOrd="1" destOrd="0" presId="urn:microsoft.com/office/officeart/2005/8/layout/vList2"/>
    <dgm:cxn modelId="{2371DFDB-88BB-874D-A8FA-082EC4DDCB02}" type="presParOf" srcId="{7CE5CEED-2DB3-6244-8D1F-49BDB882440F}" destId="{53E5DCF1-5A5D-D848-BF45-33289620A850}" srcOrd="2" destOrd="0" presId="urn:microsoft.com/office/officeart/2005/8/layout/vList2"/>
    <dgm:cxn modelId="{E27CF632-EBB7-074D-AF21-911674EEF609}" type="presParOf" srcId="{7CE5CEED-2DB3-6244-8D1F-49BDB882440F}" destId="{E1F51C3D-D5AE-E24D-BDBD-BD77FDECC1D2}" srcOrd="3" destOrd="0" presId="urn:microsoft.com/office/officeart/2005/8/layout/vList2"/>
    <dgm:cxn modelId="{87E3FE82-645C-094E-82F9-4E33FBB35FCC}" type="presParOf" srcId="{7CE5CEED-2DB3-6244-8D1F-49BDB882440F}" destId="{21A68F6F-9E4A-094E-BEAB-860C8BFCCDED}" srcOrd="4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2.xml><?xml version="1.0" encoding="utf-8"?>
<dgm:dataModel xmlns:dgm="http://schemas.openxmlformats.org/drawingml/2006/diagram" xmlns:a="http://schemas.openxmlformats.org/drawingml/2006/main">
  <dgm:ptLst>
    <dgm:pt modelId="{DA5FCFF4-4DFA-4E7D-9DCE-C10E104A325E}" type="doc">
      <dgm:prSet loTypeId="urn:microsoft.com/office/officeart/2005/8/layout/hierarchy1" loCatId="hierarchy" qsTypeId="urn:microsoft.com/office/officeart/2005/8/quickstyle/simple1" qsCatId="simple" csTypeId="urn:microsoft.com/office/officeart/2005/8/colors/accent1_2" csCatId="accent1"/>
      <dgm:spPr/>
      <dgm:t>
        <a:bodyPr/>
        <a:lstStyle/>
        <a:p>
          <a:endParaRPr lang="en-US"/>
        </a:p>
      </dgm:t>
    </dgm:pt>
    <dgm:pt modelId="{662E7008-3A15-4E9D-BD4D-386C7A5784AD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Dates back to 5</a:t>
          </a:r>
          <a:r>
            <a:rPr lang="en-US" sz="2000" baseline="30000" dirty="0">
              <a:latin typeface="Tw Cen MT" panose="020B0602020104020603" pitchFamily="34" charset="77"/>
            </a:rPr>
            <a:t>th</a:t>
          </a:r>
          <a:r>
            <a:rPr lang="en-US" sz="2000" dirty="0">
              <a:latin typeface="Tw Cen MT" panose="020B0602020104020603" pitchFamily="34" charset="77"/>
            </a:rPr>
            <a:t> Century B.C. when Empedocles divided the world into four elements – earth, fire, water and air.</a:t>
          </a:r>
        </a:p>
      </dgm:t>
    </dgm:pt>
    <dgm:pt modelId="{E7C4240C-E8EB-4A29-9AE1-49F740F8606C}" type="parTrans" cxnId="{CA27F2BC-4083-4CBA-9364-50CFD24356F0}">
      <dgm:prSet/>
      <dgm:spPr/>
      <dgm:t>
        <a:bodyPr/>
        <a:lstStyle/>
        <a:p>
          <a:endParaRPr lang="en-US"/>
        </a:p>
      </dgm:t>
    </dgm:pt>
    <dgm:pt modelId="{E6E4B137-0D4E-4144-A6EB-B1276472AE0F}" type="sibTrans" cxnId="{CA27F2BC-4083-4CBA-9364-50CFD24356F0}">
      <dgm:prSet/>
      <dgm:spPr/>
      <dgm:t>
        <a:bodyPr/>
        <a:lstStyle/>
        <a:p>
          <a:endParaRPr lang="en-US"/>
        </a:p>
      </dgm:t>
    </dgm:pt>
    <dgm:pt modelId="{0619CF64-0FDE-46BA-8CBA-2FCACE411EE3}">
      <dgm:prSet custT="1"/>
      <dgm:spPr/>
      <dgm:t>
        <a:bodyPr/>
        <a:lstStyle/>
        <a:p>
          <a:r>
            <a:rPr lang="en-US" sz="2800" dirty="0">
              <a:latin typeface="Tw Cen MT" panose="020B0602020104020603" pitchFamily="34" charset="77"/>
            </a:rPr>
            <a:t>Aristotle ∙ classification</a:t>
          </a:r>
        </a:p>
      </dgm:t>
    </dgm:pt>
    <dgm:pt modelId="{16FB2172-7D14-4F14-807D-0D1DFC464D53}" type="parTrans" cxnId="{1D3321EC-6D78-44E9-B58F-74DF15676D0E}">
      <dgm:prSet/>
      <dgm:spPr/>
      <dgm:t>
        <a:bodyPr/>
        <a:lstStyle/>
        <a:p>
          <a:endParaRPr lang="en-US"/>
        </a:p>
      </dgm:t>
    </dgm:pt>
    <dgm:pt modelId="{170EED1D-C226-4CC3-A7E3-29654E6B3264}" type="sibTrans" cxnId="{1D3321EC-6D78-44E9-B58F-74DF15676D0E}">
      <dgm:prSet/>
      <dgm:spPr/>
      <dgm:t>
        <a:bodyPr/>
        <a:lstStyle/>
        <a:p>
          <a:endParaRPr lang="en-US"/>
        </a:p>
      </dgm:t>
    </dgm:pt>
    <dgm:pt modelId="{3B04E0D0-320B-4DEF-9D94-5C2256F94066}">
      <dgm:prSet custT="1"/>
      <dgm:spPr/>
      <dgm:t>
        <a:bodyPr/>
        <a:lstStyle/>
        <a:p>
          <a:r>
            <a:rPr lang="en-US" sz="2400" dirty="0">
              <a:latin typeface="Tw Cen MT" panose="020B0602020104020603" pitchFamily="34" charset="77"/>
            </a:rPr>
            <a:t>Touches on “epistemology,” which” is about knowledge and knowing</a:t>
          </a:r>
        </a:p>
      </dgm:t>
    </dgm:pt>
    <dgm:pt modelId="{B65D4A36-915C-40CF-B700-F52FC42205F3}" type="parTrans" cxnId="{44FAF171-A02F-456A-8CEC-4986743190E6}">
      <dgm:prSet/>
      <dgm:spPr/>
      <dgm:t>
        <a:bodyPr/>
        <a:lstStyle/>
        <a:p>
          <a:endParaRPr lang="en-US"/>
        </a:p>
      </dgm:t>
    </dgm:pt>
    <dgm:pt modelId="{FC369AEF-54CE-495E-84DD-ECB396D7F969}" type="sibTrans" cxnId="{44FAF171-A02F-456A-8CEC-4986743190E6}">
      <dgm:prSet/>
      <dgm:spPr/>
      <dgm:t>
        <a:bodyPr/>
        <a:lstStyle/>
        <a:p>
          <a:endParaRPr lang="en-US"/>
        </a:p>
      </dgm:t>
    </dgm:pt>
    <dgm:pt modelId="{C0060670-E68D-4F4A-83DF-2A5C5207B5F2}">
      <dgm:prSet custT="1"/>
      <dgm:spPr/>
      <dgm:t>
        <a:bodyPr/>
        <a:lstStyle/>
        <a:p>
          <a:r>
            <a:rPr lang="en-US" sz="2300" dirty="0">
              <a:latin typeface="Tw Cen MT" panose="020B0602020104020603" pitchFamily="34" charset="77"/>
            </a:rPr>
            <a:t>Metaphysics:  Defined by philosophers as the </a:t>
          </a:r>
          <a:r>
            <a:rPr lang="en-US" sz="2800" i="1" dirty="0">
              <a:latin typeface="Tw Cen MT" panose="020B0602020104020603" pitchFamily="34" charset="77"/>
            </a:rPr>
            <a:t>nature</a:t>
          </a:r>
          <a:r>
            <a:rPr lang="en-US" sz="2300" i="1" dirty="0">
              <a:latin typeface="Tw Cen MT" panose="020B0602020104020603" pitchFamily="34" charset="77"/>
            </a:rPr>
            <a:t> of being or </a:t>
          </a:r>
          <a:r>
            <a:rPr lang="en-US" sz="2300" b="1" i="1" u="sng" dirty="0">
              <a:latin typeface="Tw Cen MT" panose="020B0602020104020603" pitchFamily="34" charset="77"/>
            </a:rPr>
            <a:t>existence</a:t>
          </a:r>
          <a:r>
            <a:rPr lang="en-US" sz="2300" dirty="0">
              <a:latin typeface="Tw Cen MT" panose="020B0602020104020603" pitchFamily="34" charset="77"/>
            </a:rPr>
            <a:t>.</a:t>
          </a:r>
        </a:p>
      </dgm:t>
    </dgm:pt>
    <dgm:pt modelId="{59C1163B-0361-401B-A433-1F9F3A68F3A0}" type="parTrans" cxnId="{BD0E07AE-16A4-4C42-B44E-B8EC253541E1}">
      <dgm:prSet/>
      <dgm:spPr/>
      <dgm:t>
        <a:bodyPr/>
        <a:lstStyle/>
        <a:p>
          <a:endParaRPr lang="en-US"/>
        </a:p>
      </dgm:t>
    </dgm:pt>
    <dgm:pt modelId="{2DED8F76-FDA3-4835-8BF5-3FC50D0EB325}" type="sibTrans" cxnId="{BD0E07AE-16A4-4C42-B44E-B8EC253541E1}">
      <dgm:prSet/>
      <dgm:spPr/>
      <dgm:t>
        <a:bodyPr/>
        <a:lstStyle/>
        <a:p>
          <a:endParaRPr lang="en-US"/>
        </a:p>
      </dgm:t>
    </dgm:pt>
    <dgm:pt modelId="{43FFF7FE-04CA-4347-96EF-CFA1AF20E9A3}" type="pres">
      <dgm:prSet presAssocID="{DA5FCFF4-4DFA-4E7D-9DCE-C10E104A325E}" presName="hierChild1" presStyleCnt="0">
        <dgm:presLayoutVars>
          <dgm:chPref val="1"/>
          <dgm:dir/>
          <dgm:animOne val="branch"/>
          <dgm:animLvl val="lvl"/>
          <dgm:resizeHandles/>
        </dgm:presLayoutVars>
      </dgm:prSet>
      <dgm:spPr/>
    </dgm:pt>
    <dgm:pt modelId="{C744A488-1F3D-374A-A6DD-4519F423D473}" type="pres">
      <dgm:prSet presAssocID="{662E7008-3A15-4E9D-BD4D-386C7A5784AD}" presName="hierRoot1" presStyleCnt="0"/>
      <dgm:spPr/>
    </dgm:pt>
    <dgm:pt modelId="{DD6267B2-2B76-EF4B-82A1-F580BD8186AE}" type="pres">
      <dgm:prSet presAssocID="{662E7008-3A15-4E9D-BD4D-386C7A5784AD}" presName="composite" presStyleCnt="0"/>
      <dgm:spPr/>
    </dgm:pt>
    <dgm:pt modelId="{AF6698E6-5B26-B74D-A22A-2E66A0B71545}" type="pres">
      <dgm:prSet presAssocID="{662E7008-3A15-4E9D-BD4D-386C7A5784AD}" presName="background" presStyleLbl="node0" presStyleIdx="0" presStyleCnt="2"/>
      <dgm:spPr/>
    </dgm:pt>
    <dgm:pt modelId="{65A794CF-953E-9B4A-BB64-26233CC0BA4D}" type="pres">
      <dgm:prSet presAssocID="{662E7008-3A15-4E9D-BD4D-386C7A5784AD}" presName="text" presStyleLbl="fgAcc0" presStyleIdx="0" presStyleCnt="2" custLinFactNeighborX="-3556" custLinFactNeighborY="-10586">
        <dgm:presLayoutVars>
          <dgm:chPref val="3"/>
        </dgm:presLayoutVars>
      </dgm:prSet>
      <dgm:spPr/>
    </dgm:pt>
    <dgm:pt modelId="{E4F7E002-34F9-644C-97B0-056F7BF3F10B}" type="pres">
      <dgm:prSet presAssocID="{662E7008-3A15-4E9D-BD4D-386C7A5784AD}" presName="hierChild2" presStyleCnt="0"/>
      <dgm:spPr/>
    </dgm:pt>
    <dgm:pt modelId="{4DCEBEDA-9304-584D-86DE-9228549970EA}" type="pres">
      <dgm:prSet presAssocID="{16FB2172-7D14-4F14-807D-0D1DFC464D53}" presName="Name10" presStyleLbl="parChTrans1D2" presStyleIdx="0" presStyleCnt="2"/>
      <dgm:spPr/>
    </dgm:pt>
    <dgm:pt modelId="{1D37F939-F873-EF40-B900-C7ACC0BAEC88}" type="pres">
      <dgm:prSet presAssocID="{0619CF64-0FDE-46BA-8CBA-2FCACE411EE3}" presName="hierRoot2" presStyleCnt="0"/>
      <dgm:spPr/>
    </dgm:pt>
    <dgm:pt modelId="{137C5C84-C94D-0B4B-A56A-555A09EC16D2}" type="pres">
      <dgm:prSet presAssocID="{0619CF64-0FDE-46BA-8CBA-2FCACE411EE3}" presName="composite2" presStyleCnt="0"/>
      <dgm:spPr/>
    </dgm:pt>
    <dgm:pt modelId="{C127DD17-D1E9-B74A-9B5A-F8300635FB33}" type="pres">
      <dgm:prSet presAssocID="{0619CF64-0FDE-46BA-8CBA-2FCACE411EE3}" presName="background2" presStyleLbl="node2" presStyleIdx="0" presStyleCnt="2"/>
      <dgm:spPr/>
    </dgm:pt>
    <dgm:pt modelId="{83C49087-6E7C-7E44-98B4-FB7300114F38}" type="pres">
      <dgm:prSet presAssocID="{0619CF64-0FDE-46BA-8CBA-2FCACE411EE3}" presName="text2" presStyleLbl="fgAcc2" presStyleIdx="0" presStyleCnt="2">
        <dgm:presLayoutVars>
          <dgm:chPref val="3"/>
        </dgm:presLayoutVars>
      </dgm:prSet>
      <dgm:spPr/>
    </dgm:pt>
    <dgm:pt modelId="{45CC7A15-2776-5245-B900-A2635BC181C1}" type="pres">
      <dgm:prSet presAssocID="{0619CF64-0FDE-46BA-8CBA-2FCACE411EE3}" presName="hierChild3" presStyleCnt="0"/>
      <dgm:spPr/>
    </dgm:pt>
    <dgm:pt modelId="{64150A3F-57AE-DF42-8DB4-F82781ED219A}" type="pres">
      <dgm:prSet presAssocID="{B65D4A36-915C-40CF-B700-F52FC42205F3}" presName="Name10" presStyleLbl="parChTrans1D2" presStyleIdx="1" presStyleCnt="2"/>
      <dgm:spPr/>
    </dgm:pt>
    <dgm:pt modelId="{218D3AC3-EBC2-124F-8604-0BABE303D458}" type="pres">
      <dgm:prSet presAssocID="{3B04E0D0-320B-4DEF-9D94-5C2256F94066}" presName="hierRoot2" presStyleCnt="0"/>
      <dgm:spPr/>
    </dgm:pt>
    <dgm:pt modelId="{CA185F36-BA60-CE4A-82FB-BA7F1F4734DF}" type="pres">
      <dgm:prSet presAssocID="{3B04E0D0-320B-4DEF-9D94-5C2256F94066}" presName="composite2" presStyleCnt="0"/>
      <dgm:spPr/>
    </dgm:pt>
    <dgm:pt modelId="{49654464-8268-C645-A1A2-2C4DFAB4E387}" type="pres">
      <dgm:prSet presAssocID="{3B04E0D0-320B-4DEF-9D94-5C2256F94066}" presName="background2" presStyleLbl="node2" presStyleIdx="1" presStyleCnt="2"/>
      <dgm:spPr/>
    </dgm:pt>
    <dgm:pt modelId="{016097AD-1F48-C649-89C1-F40DEB2FB6C5}" type="pres">
      <dgm:prSet presAssocID="{3B04E0D0-320B-4DEF-9D94-5C2256F94066}" presName="text2" presStyleLbl="fgAcc2" presStyleIdx="1" presStyleCnt="2">
        <dgm:presLayoutVars>
          <dgm:chPref val="3"/>
        </dgm:presLayoutVars>
      </dgm:prSet>
      <dgm:spPr/>
    </dgm:pt>
    <dgm:pt modelId="{ACACEEAA-CDDD-8B4D-A8E3-527BFB1D56E8}" type="pres">
      <dgm:prSet presAssocID="{3B04E0D0-320B-4DEF-9D94-5C2256F94066}" presName="hierChild3" presStyleCnt="0"/>
      <dgm:spPr/>
    </dgm:pt>
    <dgm:pt modelId="{0921BEBE-C8F4-BC42-8178-1C398526C53A}" type="pres">
      <dgm:prSet presAssocID="{C0060670-E68D-4F4A-83DF-2A5C5207B5F2}" presName="hierRoot1" presStyleCnt="0"/>
      <dgm:spPr/>
    </dgm:pt>
    <dgm:pt modelId="{BA59D3F5-CEF2-8A46-8BA9-F01330B9904D}" type="pres">
      <dgm:prSet presAssocID="{C0060670-E68D-4F4A-83DF-2A5C5207B5F2}" presName="composite" presStyleCnt="0"/>
      <dgm:spPr/>
    </dgm:pt>
    <dgm:pt modelId="{59903DB9-906A-5443-8336-987E4232DE15}" type="pres">
      <dgm:prSet presAssocID="{C0060670-E68D-4F4A-83DF-2A5C5207B5F2}" presName="background" presStyleLbl="node0" presStyleIdx="1" presStyleCnt="2"/>
      <dgm:spPr/>
    </dgm:pt>
    <dgm:pt modelId="{0BFC3540-D10D-3C4F-8651-A250755EFBEB}" type="pres">
      <dgm:prSet presAssocID="{C0060670-E68D-4F4A-83DF-2A5C5207B5F2}" presName="text" presStyleLbl="fgAcc0" presStyleIdx="1" presStyleCnt="2">
        <dgm:presLayoutVars>
          <dgm:chPref val="3"/>
        </dgm:presLayoutVars>
      </dgm:prSet>
      <dgm:spPr/>
    </dgm:pt>
    <dgm:pt modelId="{DB0386A9-393C-1D47-83B2-32A32B21F9A0}" type="pres">
      <dgm:prSet presAssocID="{C0060670-E68D-4F4A-83DF-2A5C5207B5F2}" presName="hierChild2" presStyleCnt="0"/>
      <dgm:spPr/>
    </dgm:pt>
  </dgm:ptLst>
  <dgm:cxnLst>
    <dgm:cxn modelId="{E5173014-0089-904F-97CF-4DEF92F0000D}" type="presOf" srcId="{B65D4A36-915C-40CF-B700-F52FC42205F3}" destId="{64150A3F-57AE-DF42-8DB4-F82781ED219A}" srcOrd="0" destOrd="0" presId="urn:microsoft.com/office/officeart/2005/8/layout/hierarchy1"/>
    <dgm:cxn modelId="{153EC664-0938-1E48-BC68-3F2A11842161}" type="presOf" srcId="{0619CF64-0FDE-46BA-8CBA-2FCACE411EE3}" destId="{83C49087-6E7C-7E44-98B4-FB7300114F38}" srcOrd="0" destOrd="0" presId="urn:microsoft.com/office/officeart/2005/8/layout/hierarchy1"/>
    <dgm:cxn modelId="{44FAF171-A02F-456A-8CEC-4986743190E6}" srcId="{662E7008-3A15-4E9D-BD4D-386C7A5784AD}" destId="{3B04E0D0-320B-4DEF-9D94-5C2256F94066}" srcOrd="1" destOrd="0" parTransId="{B65D4A36-915C-40CF-B700-F52FC42205F3}" sibTransId="{FC369AEF-54CE-495E-84DD-ECB396D7F969}"/>
    <dgm:cxn modelId="{3F895E86-DA85-044C-9336-E7B3D28C9EDB}" type="presOf" srcId="{C0060670-E68D-4F4A-83DF-2A5C5207B5F2}" destId="{0BFC3540-D10D-3C4F-8651-A250755EFBEB}" srcOrd="0" destOrd="0" presId="urn:microsoft.com/office/officeart/2005/8/layout/hierarchy1"/>
    <dgm:cxn modelId="{ACFF948D-DAA3-D34E-8D50-8B824037B5CD}" type="presOf" srcId="{662E7008-3A15-4E9D-BD4D-386C7A5784AD}" destId="{65A794CF-953E-9B4A-BB64-26233CC0BA4D}" srcOrd="0" destOrd="0" presId="urn:microsoft.com/office/officeart/2005/8/layout/hierarchy1"/>
    <dgm:cxn modelId="{BD0E07AE-16A4-4C42-B44E-B8EC253541E1}" srcId="{DA5FCFF4-4DFA-4E7D-9DCE-C10E104A325E}" destId="{C0060670-E68D-4F4A-83DF-2A5C5207B5F2}" srcOrd="1" destOrd="0" parTransId="{59C1163B-0361-401B-A433-1F9F3A68F3A0}" sibTransId="{2DED8F76-FDA3-4835-8BF5-3FC50D0EB325}"/>
    <dgm:cxn modelId="{CA27F2BC-4083-4CBA-9364-50CFD24356F0}" srcId="{DA5FCFF4-4DFA-4E7D-9DCE-C10E104A325E}" destId="{662E7008-3A15-4E9D-BD4D-386C7A5784AD}" srcOrd="0" destOrd="0" parTransId="{E7C4240C-E8EB-4A29-9AE1-49F740F8606C}" sibTransId="{E6E4B137-0D4E-4144-A6EB-B1276472AE0F}"/>
    <dgm:cxn modelId="{65AA6AE8-B8CA-4F4E-ACEE-AB5ABCEBF99B}" type="presOf" srcId="{16FB2172-7D14-4F14-807D-0D1DFC464D53}" destId="{4DCEBEDA-9304-584D-86DE-9228549970EA}" srcOrd="0" destOrd="0" presId="urn:microsoft.com/office/officeart/2005/8/layout/hierarchy1"/>
    <dgm:cxn modelId="{1D3321EC-6D78-44E9-B58F-74DF15676D0E}" srcId="{662E7008-3A15-4E9D-BD4D-386C7A5784AD}" destId="{0619CF64-0FDE-46BA-8CBA-2FCACE411EE3}" srcOrd="0" destOrd="0" parTransId="{16FB2172-7D14-4F14-807D-0D1DFC464D53}" sibTransId="{170EED1D-C226-4CC3-A7E3-29654E6B3264}"/>
    <dgm:cxn modelId="{380457EE-758B-E04E-899B-DFBE72BCA81B}" type="presOf" srcId="{3B04E0D0-320B-4DEF-9D94-5C2256F94066}" destId="{016097AD-1F48-C649-89C1-F40DEB2FB6C5}" srcOrd="0" destOrd="0" presId="urn:microsoft.com/office/officeart/2005/8/layout/hierarchy1"/>
    <dgm:cxn modelId="{FE606BFC-D2CC-AB46-A0E7-D775911E116C}" type="presOf" srcId="{DA5FCFF4-4DFA-4E7D-9DCE-C10E104A325E}" destId="{43FFF7FE-04CA-4347-96EF-CFA1AF20E9A3}" srcOrd="0" destOrd="0" presId="urn:microsoft.com/office/officeart/2005/8/layout/hierarchy1"/>
    <dgm:cxn modelId="{82B6C6E9-92BA-AC49-BC4B-4C50E39454BD}" type="presParOf" srcId="{43FFF7FE-04CA-4347-96EF-CFA1AF20E9A3}" destId="{C744A488-1F3D-374A-A6DD-4519F423D473}" srcOrd="0" destOrd="0" presId="urn:microsoft.com/office/officeart/2005/8/layout/hierarchy1"/>
    <dgm:cxn modelId="{8EAD2D7A-D91F-2A4F-9D26-B8441E523A17}" type="presParOf" srcId="{C744A488-1F3D-374A-A6DD-4519F423D473}" destId="{DD6267B2-2B76-EF4B-82A1-F580BD8186AE}" srcOrd="0" destOrd="0" presId="urn:microsoft.com/office/officeart/2005/8/layout/hierarchy1"/>
    <dgm:cxn modelId="{555C417D-49ED-CB46-8FF8-5BF2647A5F91}" type="presParOf" srcId="{DD6267B2-2B76-EF4B-82A1-F580BD8186AE}" destId="{AF6698E6-5B26-B74D-A22A-2E66A0B71545}" srcOrd="0" destOrd="0" presId="urn:microsoft.com/office/officeart/2005/8/layout/hierarchy1"/>
    <dgm:cxn modelId="{43B246E7-9430-CA48-8DFD-DB672D9752F5}" type="presParOf" srcId="{DD6267B2-2B76-EF4B-82A1-F580BD8186AE}" destId="{65A794CF-953E-9B4A-BB64-26233CC0BA4D}" srcOrd="1" destOrd="0" presId="urn:microsoft.com/office/officeart/2005/8/layout/hierarchy1"/>
    <dgm:cxn modelId="{02398314-1F28-0F48-9E62-BFEAFC17F36E}" type="presParOf" srcId="{C744A488-1F3D-374A-A6DD-4519F423D473}" destId="{E4F7E002-34F9-644C-97B0-056F7BF3F10B}" srcOrd="1" destOrd="0" presId="urn:microsoft.com/office/officeart/2005/8/layout/hierarchy1"/>
    <dgm:cxn modelId="{B5982541-44B3-B84F-85B8-2DD8ED6BD4B1}" type="presParOf" srcId="{E4F7E002-34F9-644C-97B0-056F7BF3F10B}" destId="{4DCEBEDA-9304-584D-86DE-9228549970EA}" srcOrd="0" destOrd="0" presId="urn:microsoft.com/office/officeart/2005/8/layout/hierarchy1"/>
    <dgm:cxn modelId="{DF6863F3-3E35-3B47-91C9-328EBB6A2029}" type="presParOf" srcId="{E4F7E002-34F9-644C-97B0-056F7BF3F10B}" destId="{1D37F939-F873-EF40-B900-C7ACC0BAEC88}" srcOrd="1" destOrd="0" presId="urn:microsoft.com/office/officeart/2005/8/layout/hierarchy1"/>
    <dgm:cxn modelId="{FA899998-1F06-D247-A64E-2896DCA7D562}" type="presParOf" srcId="{1D37F939-F873-EF40-B900-C7ACC0BAEC88}" destId="{137C5C84-C94D-0B4B-A56A-555A09EC16D2}" srcOrd="0" destOrd="0" presId="urn:microsoft.com/office/officeart/2005/8/layout/hierarchy1"/>
    <dgm:cxn modelId="{34DDC606-5537-3F46-8C6D-C2B965C26758}" type="presParOf" srcId="{137C5C84-C94D-0B4B-A56A-555A09EC16D2}" destId="{C127DD17-D1E9-B74A-9B5A-F8300635FB33}" srcOrd="0" destOrd="0" presId="urn:microsoft.com/office/officeart/2005/8/layout/hierarchy1"/>
    <dgm:cxn modelId="{C12893D2-701A-9344-B1F8-CF2B476934BE}" type="presParOf" srcId="{137C5C84-C94D-0B4B-A56A-555A09EC16D2}" destId="{83C49087-6E7C-7E44-98B4-FB7300114F38}" srcOrd="1" destOrd="0" presId="urn:microsoft.com/office/officeart/2005/8/layout/hierarchy1"/>
    <dgm:cxn modelId="{15E59A1D-80FA-9445-A5ED-C6B238D9C4C7}" type="presParOf" srcId="{1D37F939-F873-EF40-B900-C7ACC0BAEC88}" destId="{45CC7A15-2776-5245-B900-A2635BC181C1}" srcOrd="1" destOrd="0" presId="urn:microsoft.com/office/officeart/2005/8/layout/hierarchy1"/>
    <dgm:cxn modelId="{6CE59CCD-A01D-514B-A6C0-2E01553E6FB0}" type="presParOf" srcId="{E4F7E002-34F9-644C-97B0-056F7BF3F10B}" destId="{64150A3F-57AE-DF42-8DB4-F82781ED219A}" srcOrd="2" destOrd="0" presId="urn:microsoft.com/office/officeart/2005/8/layout/hierarchy1"/>
    <dgm:cxn modelId="{F7D5E555-4AF6-4B42-8ED0-D54D6FF7D91E}" type="presParOf" srcId="{E4F7E002-34F9-644C-97B0-056F7BF3F10B}" destId="{218D3AC3-EBC2-124F-8604-0BABE303D458}" srcOrd="3" destOrd="0" presId="urn:microsoft.com/office/officeart/2005/8/layout/hierarchy1"/>
    <dgm:cxn modelId="{9B5997B9-1BCA-214A-84C9-C79F251A587D}" type="presParOf" srcId="{218D3AC3-EBC2-124F-8604-0BABE303D458}" destId="{CA185F36-BA60-CE4A-82FB-BA7F1F4734DF}" srcOrd="0" destOrd="0" presId="urn:microsoft.com/office/officeart/2005/8/layout/hierarchy1"/>
    <dgm:cxn modelId="{149318CE-301D-7A44-94B0-2F979ACCC749}" type="presParOf" srcId="{CA185F36-BA60-CE4A-82FB-BA7F1F4734DF}" destId="{49654464-8268-C645-A1A2-2C4DFAB4E387}" srcOrd="0" destOrd="0" presId="urn:microsoft.com/office/officeart/2005/8/layout/hierarchy1"/>
    <dgm:cxn modelId="{8B08E6C0-540C-9549-AF3B-FEEB4A9C126D}" type="presParOf" srcId="{CA185F36-BA60-CE4A-82FB-BA7F1F4734DF}" destId="{016097AD-1F48-C649-89C1-F40DEB2FB6C5}" srcOrd="1" destOrd="0" presId="urn:microsoft.com/office/officeart/2005/8/layout/hierarchy1"/>
    <dgm:cxn modelId="{EDB51D60-8363-E74D-8986-6CC810A3ACAF}" type="presParOf" srcId="{218D3AC3-EBC2-124F-8604-0BABE303D458}" destId="{ACACEEAA-CDDD-8B4D-A8E3-527BFB1D56E8}" srcOrd="1" destOrd="0" presId="urn:microsoft.com/office/officeart/2005/8/layout/hierarchy1"/>
    <dgm:cxn modelId="{D6D14A1F-AE9B-4343-870F-E6BFE50BF503}" type="presParOf" srcId="{43FFF7FE-04CA-4347-96EF-CFA1AF20E9A3}" destId="{0921BEBE-C8F4-BC42-8178-1C398526C53A}" srcOrd="1" destOrd="0" presId="urn:microsoft.com/office/officeart/2005/8/layout/hierarchy1"/>
    <dgm:cxn modelId="{37E98174-27F0-F349-9011-F6EF96FCCB30}" type="presParOf" srcId="{0921BEBE-C8F4-BC42-8178-1C398526C53A}" destId="{BA59D3F5-CEF2-8A46-8BA9-F01330B9904D}" srcOrd="0" destOrd="0" presId="urn:microsoft.com/office/officeart/2005/8/layout/hierarchy1"/>
    <dgm:cxn modelId="{7C2070A2-98FA-2A41-8E42-06D51B2786F0}" type="presParOf" srcId="{BA59D3F5-CEF2-8A46-8BA9-F01330B9904D}" destId="{59903DB9-906A-5443-8336-987E4232DE15}" srcOrd="0" destOrd="0" presId="urn:microsoft.com/office/officeart/2005/8/layout/hierarchy1"/>
    <dgm:cxn modelId="{E620BF92-E19E-4E42-9BCD-CA29C2A2EF05}" type="presParOf" srcId="{BA59D3F5-CEF2-8A46-8BA9-F01330B9904D}" destId="{0BFC3540-D10D-3C4F-8651-A250755EFBEB}" srcOrd="1" destOrd="0" presId="urn:microsoft.com/office/officeart/2005/8/layout/hierarchy1"/>
    <dgm:cxn modelId="{C403C6B1-7A8D-6A4B-B6D6-1076A452A7E6}" type="presParOf" srcId="{0921BEBE-C8F4-BC42-8178-1C398526C53A}" destId="{DB0386A9-393C-1D47-83B2-32A32B21F9A0}" srcOrd="1" destOrd="0" presId="urn:microsoft.com/office/officeart/2005/8/layout/hierarchy1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ata3.xml><?xml version="1.0" encoding="utf-8"?>
<dgm:dataModel xmlns:dgm="http://schemas.openxmlformats.org/drawingml/2006/diagram" xmlns:a="http://schemas.openxmlformats.org/drawingml/2006/main">
  <dgm:ptLst>
    <dgm:pt modelId="{C41F9CAE-A14A-4658-8FA8-D9CC0A7F66EA}" type="doc">
      <dgm:prSet loTypeId="urn:microsoft.com/office/officeart/2005/8/layout/vList2" loCatId="list" qsTypeId="urn:microsoft.com/office/officeart/2005/8/quickstyle/simple4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5157CE2E-CCAF-4807-8649-53761C3A8846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What exists is only what is represented in the ontology</a:t>
          </a:r>
        </a:p>
      </dgm:t>
    </dgm:pt>
    <dgm:pt modelId="{44047A4E-1635-4E76-A043-05B99466D701}" type="parTrans" cxnId="{DDF688FD-F7A4-4894-95BB-93E92C115824}">
      <dgm:prSet/>
      <dgm:spPr/>
      <dgm:t>
        <a:bodyPr/>
        <a:lstStyle/>
        <a:p>
          <a:endParaRPr lang="en-US"/>
        </a:p>
      </dgm:t>
    </dgm:pt>
    <dgm:pt modelId="{229BEA77-082B-4180-920A-61ADB457D6D0}" type="sibTrans" cxnId="{DDF688FD-F7A4-4894-95BB-93E92C115824}">
      <dgm:prSet/>
      <dgm:spPr/>
      <dgm:t>
        <a:bodyPr/>
        <a:lstStyle/>
        <a:p>
          <a:endParaRPr lang="en-US"/>
        </a:p>
      </dgm:t>
    </dgm:pt>
    <dgm:pt modelId="{ACDF1B30-6B70-4DB0-A1A1-86E491D9252E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Most ontologies </a:t>
          </a:r>
          <a:r>
            <a:rPr lang="en-US" u="sng" dirty="0">
              <a:latin typeface="Tw Cen MT" panose="020B0602020104020603" pitchFamily="34" charset="77"/>
            </a:rPr>
            <a:t>focus on a specific area</a:t>
          </a:r>
          <a:r>
            <a:rPr lang="en-US" dirty="0">
              <a:latin typeface="Tw Cen MT" panose="020B0602020104020603" pitchFamily="34" charset="77"/>
            </a:rPr>
            <a:t> to conceptualize the world. </a:t>
          </a:r>
        </a:p>
      </dgm:t>
    </dgm:pt>
    <dgm:pt modelId="{3CE3FC7F-869F-49A6-964E-BB62B33E58F5}" type="parTrans" cxnId="{3C96DA0D-9B7E-4F17-9A9D-874B043B4538}">
      <dgm:prSet/>
      <dgm:spPr/>
      <dgm:t>
        <a:bodyPr/>
        <a:lstStyle/>
        <a:p>
          <a:endParaRPr lang="en-US"/>
        </a:p>
      </dgm:t>
    </dgm:pt>
    <dgm:pt modelId="{62A9042F-4FA4-4CA8-8D59-F785D3D2AFBC}" type="sibTrans" cxnId="{3C96DA0D-9B7E-4F17-9A9D-874B043B4538}">
      <dgm:prSet/>
      <dgm:spPr/>
      <dgm:t>
        <a:bodyPr/>
        <a:lstStyle/>
        <a:p>
          <a:endParaRPr lang="en-US"/>
        </a:p>
      </dgm:t>
    </dgm:pt>
    <dgm:pt modelId="{8EBC2F13-3AB0-4FC3-8C57-1B9EE66B8FED}">
      <dgm:prSet/>
      <dgm:spPr/>
      <dgm:t>
        <a:bodyPr/>
        <a:lstStyle/>
        <a:p>
          <a:r>
            <a:rPr lang="en-US" u="sng" dirty="0">
              <a:latin typeface="Tw Cen MT" panose="020B0602020104020603" pitchFamily="34" charset="77"/>
            </a:rPr>
            <a:t>Must be updated</a:t>
          </a:r>
          <a:r>
            <a:rPr lang="en-US" dirty="0">
              <a:latin typeface="Tw Cen MT" panose="020B0602020104020603" pitchFamily="34" charset="77"/>
            </a:rPr>
            <a:t> to keep up with dynamic world</a:t>
          </a:r>
        </a:p>
      </dgm:t>
    </dgm:pt>
    <dgm:pt modelId="{59D68D72-5EBE-49F0-893D-8DA48E1B67CA}" type="parTrans" cxnId="{27665264-9F4A-4693-B359-9688EA227071}">
      <dgm:prSet/>
      <dgm:spPr/>
      <dgm:t>
        <a:bodyPr/>
        <a:lstStyle/>
        <a:p>
          <a:endParaRPr lang="en-US"/>
        </a:p>
      </dgm:t>
    </dgm:pt>
    <dgm:pt modelId="{332D86DB-D661-48A0-B6A8-D3C5024335FD}" type="sibTrans" cxnId="{27665264-9F4A-4693-B359-9688EA227071}">
      <dgm:prSet/>
      <dgm:spPr/>
      <dgm:t>
        <a:bodyPr/>
        <a:lstStyle/>
        <a:p>
          <a:endParaRPr lang="en-US"/>
        </a:p>
      </dgm:t>
    </dgm:pt>
    <dgm:pt modelId="{3CBD4C1B-0257-4F40-9DB1-30862080207A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No set discipline or methodology!</a:t>
          </a:r>
        </a:p>
      </dgm:t>
    </dgm:pt>
    <dgm:pt modelId="{1D27B9A5-B96B-4B51-95BD-9F17F2635A63}" type="parTrans" cxnId="{D4143F2E-8CC9-44C6-8724-8B0C2A7C6587}">
      <dgm:prSet/>
      <dgm:spPr/>
      <dgm:t>
        <a:bodyPr/>
        <a:lstStyle/>
        <a:p>
          <a:endParaRPr lang="en-US"/>
        </a:p>
      </dgm:t>
    </dgm:pt>
    <dgm:pt modelId="{25147BED-85FA-42F5-AEEA-212B7E171338}" type="sibTrans" cxnId="{D4143F2E-8CC9-44C6-8724-8B0C2A7C6587}">
      <dgm:prSet/>
      <dgm:spPr/>
      <dgm:t>
        <a:bodyPr/>
        <a:lstStyle/>
        <a:p>
          <a:endParaRPr lang="en-US"/>
        </a:p>
      </dgm:t>
    </dgm:pt>
    <dgm:pt modelId="{E2061133-70C6-7049-9D7F-CCB4B231058A}">
      <dgm:prSet/>
      <dgm:spPr/>
      <dgm:t>
        <a:bodyPr/>
        <a:lstStyle/>
        <a:p>
          <a:r>
            <a:rPr lang="en-US" dirty="0">
              <a:latin typeface="Tw Cen MT" panose="020B0602020104020603" pitchFamily="34" charset="77"/>
            </a:rPr>
            <a:t>Joined together with instances, get closer toward knowledge graph... but fuzzy line</a:t>
          </a:r>
        </a:p>
      </dgm:t>
    </dgm:pt>
    <dgm:pt modelId="{F6693849-5FF1-E844-88B3-251F2F33CA11}" type="parTrans" cxnId="{C9CED4B3-068A-B54B-87A0-94A3EEEA1137}">
      <dgm:prSet/>
      <dgm:spPr/>
      <dgm:t>
        <a:bodyPr/>
        <a:lstStyle/>
        <a:p>
          <a:endParaRPr lang="en-US"/>
        </a:p>
      </dgm:t>
    </dgm:pt>
    <dgm:pt modelId="{20537EE7-7D1F-6E4A-A6B1-A06D3061AA60}" type="sibTrans" cxnId="{C9CED4B3-068A-B54B-87A0-94A3EEEA1137}">
      <dgm:prSet/>
      <dgm:spPr/>
      <dgm:t>
        <a:bodyPr/>
        <a:lstStyle/>
        <a:p>
          <a:endParaRPr lang="en-US"/>
        </a:p>
      </dgm:t>
    </dgm:pt>
    <dgm:pt modelId="{389B5153-1E54-3A4E-A1EA-38DF1BDAA52F}" type="pres">
      <dgm:prSet presAssocID="{C41F9CAE-A14A-4658-8FA8-D9CC0A7F66EA}" presName="linear" presStyleCnt="0">
        <dgm:presLayoutVars>
          <dgm:animLvl val="lvl"/>
          <dgm:resizeHandles val="exact"/>
        </dgm:presLayoutVars>
      </dgm:prSet>
      <dgm:spPr/>
    </dgm:pt>
    <dgm:pt modelId="{735F8342-D7D6-9243-8298-3964D64F88F6}" type="pres">
      <dgm:prSet presAssocID="{5157CE2E-CCAF-4807-8649-53761C3A8846}" presName="parentText" presStyleLbl="node1" presStyleIdx="0" presStyleCnt="5">
        <dgm:presLayoutVars>
          <dgm:chMax val="0"/>
          <dgm:bulletEnabled val="1"/>
        </dgm:presLayoutVars>
      </dgm:prSet>
      <dgm:spPr/>
    </dgm:pt>
    <dgm:pt modelId="{483D6D3E-CF8A-6740-A8BF-672610712B19}" type="pres">
      <dgm:prSet presAssocID="{229BEA77-082B-4180-920A-61ADB457D6D0}" presName="spacer" presStyleCnt="0"/>
      <dgm:spPr/>
    </dgm:pt>
    <dgm:pt modelId="{01E73FF7-AB19-864C-87D7-B9DEF3114453}" type="pres">
      <dgm:prSet presAssocID="{ACDF1B30-6B70-4DB0-A1A1-86E491D9252E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9727FCBF-7589-BD46-9F4D-624D7235F260}" type="pres">
      <dgm:prSet presAssocID="{62A9042F-4FA4-4CA8-8D59-F785D3D2AFBC}" presName="spacer" presStyleCnt="0"/>
      <dgm:spPr/>
    </dgm:pt>
    <dgm:pt modelId="{56524E88-57D5-2848-8F01-B2C15445EDDC}" type="pres">
      <dgm:prSet presAssocID="{8EBC2F13-3AB0-4FC3-8C57-1B9EE66B8FED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65E27D26-8F41-EC4E-A587-C636A7D36666}" type="pres">
      <dgm:prSet presAssocID="{332D86DB-D661-48A0-B6A8-D3C5024335FD}" presName="spacer" presStyleCnt="0"/>
      <dgm:spPr/>
    </dgm:pt>
    <dgm:pt modelId="{C1463DD7-D617-474D-999F-994AD6FB2D54}" type="pres">
      <dgm:prSet presAssocID="{3CBD4C1B-0257-4F40-9DB1-30862080207A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AB393030-4535-5549-80EE-50BF27541DFF}" type="pres">
      <dgm:prSet presAssocID="{25147BED-85FA-42F5-AEEA-212B7E171338}" presName="spacer" presStyleCnt="0"/>
      <dgm:spPr/>
    </dgm:pt>
    <dgm:pt modelId="{5C3FEFC3-49CB-D643-8EA7-AA1F0ADB72C5}" type="pres">
      <dgm:prSet presAssocID="{E2061133-70C6-7049-9D7F-CCB4B231058A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3C96DA0D-9B7E-4F17-9A9D-874B043B4538}" srcId="{C41F9CAE-A14A-4658-8FA8-D9CC0A7F66EA}" destId="{ACDF1B30-6B70-4DB0-A1A1-86E491D9252E}" srcOrd="1" destOrd="0" parTransId="{3CE3FC7F-869F-49A6-964E-BB62B33E58F5}" sibTransId="{62A9042F-4FA4-4CA8-8D59-F785D3D2AFBC}"/>
    <dgm:cxn modelId="{D4143F2E-8CC9-44C6-8724-8B0C2A7C6587}" srcId="{C41F9CAE-A14A-4658-8FA8-D9CC0A7F66EA}" destId="{3CBD4C1B-0257-4F40-9DB1-30862080207A}" srcOrd="3" destOrd="0" parTransId="{1D27B9A5-B96B-4B51-95BD-9F17F2635A63}" sibTransId="{25147BED-85FA-42F5-AEEA-212B7E171338}"/>
    <dgm:cxn modelId="{EA89FA5C-6EC9-1840-B902-584A26AC6FB9}" type="presOf" srcId="{ACDF1B30-6B70-4DB0-A1A1-86E491D9252E}" destId="{01E73FF7-AB19-864C-87D7-B9DEF3114453}" srcOrd="0" destOrd="0" presId="urn:microsoft.com/office/officeart/2005/8/layout/vList2"/>
    <dgm:cxn modelId="{5D60D462-2965-F445-8CD2-13B3EAF7D7A0}" type="presOf" srcId="{C41F9CAE-A14A-4658-8FA8-D9CC0A7F66EA}" destId="{389B5153-1E54-3A4E-A1EA-38DF1BDAA52F}" srcOrd="0" destOrd="0" presId="urn:microsoft.com/office/officeart/2005/8/layout/vList2"/>
    <dgm:cxn modelId="{27665264-9F4A-4693-B359-9688EA227071}" srcId="{C41F9CAE-A14A-4658-8FA8-D9CC0A7F66EA}" destId="{8EBC2F13-3AB0-4FC3-8C57-1B9EE66B8FED}" srcOrd="2" destOrd="0" parTransId="{59D68D72-5EBE-49F0-893D-8DA48E1B67CA}" sibTransId="{332D86DB-D661-48A0-B6A8-D3C5024335FD}"/>
    <dgm:cxn modelId="{378412A4-7448-064B-912A-01B53024B15C}" type="presOf" srcId="{5157CE2E-CCAF-4807-8649-53761C3A8846}" destId="{735F8342-D7D6-9243-8298-3964D64F88F6}" srcOrd="0" destOrd="0" presId="urn:microsoft.com/office/officeart/2005/8/layout/vList2"/>
    <dgm:cxn modelId="{9C90DFAA-9F09-5243-9AF7-38982C38DDFC}" type="presOf" srcId="{8EBC2F13-3AB0-4FC3-8C57-1B9EE66B8FED}" destId="{56524E88-57D5-2848-8F01-B2C15445EDDC}" srcOrd="0" destOrd="0" presId="urn:microsoft.com/office/officeart/2005/8/layout/vList2"/>
    <dgm:cxn modelId="{C9CED4B3-068A-B54B-87A0-94A3EEEA1137}" srcId="{C41F9CAE-A14A-4658-8FA8-D9CC0A7F66EA}" destId="{E2061133-70C6-7049-9D7F-CCB4B231058A}" srcOrd="4" destOrd="0" parTransId="{F6693849-5FF1-E844-88B3-251F2F33CA11}" sibTransId="{20537EE7-7D1F-6E4A-A6B1-A06D3061AA60}"/>
    <dgm:cxn modelId="{D2547DC2-76AD-A04D-8C25-F33F37B29D4F}" type="presOf" srcId="{E2061133-70C6-7049-9D7F-CCB4B231058A}" destId="{5C3FEFC3-49CB-D643-8EA7-AA1F0ADB72C5}" srcOrd="0" destOrd="0" presId="urn:microsoft.com/office/officeart/2005/8/layout/vList2"/>
    <dgm:cxn modelId="{517920E8-111B-0E4C-97A6-74BD499ACAD9}" type="presOf" srcId="{3CBD4C1B-0257-4F40-9DB1-30862080207A}" destId="{C1463DD7-D617-474D-999F-994AD6FB2D54}" srcOrd="0" destOrd="0" presId="urn:microsoft.com/office/officeart/2005/8/layout/vList2"/>
    <dgm:cxn modelId="{DDF688FD-F7A4-4894-95BB-93E92C115824}" srcId="{C41F9CAE-A14A-4658-8FA8-D9CC0A7F66EA}" destId="{5157CE2E-CCAF-4807-8649-53761C3A8846}" srcOrd="0" destOrd="0" parTransId="{44047A4E-1635-4E76-A043-05B99466D701}" sibTransId="{229BEA77-082B-4180-920A-61ADB457D6D0}"/>
    <dgm:cxn modelId="{15F6F277-BC4A-E144-B7FD-6276ABF02CA1}" type="presParOf" srcId="{389B5153-1E54-3A4E-A1EA-38DF1BDAA52F}" destId="{735F8342-D7D6-9243-8298-3964D64F88F6}" srcOrd="0" destOrd="0" presId="urn:microsoft.com/office/officeart/2005/8/layout/vList2"/>
    <dgm:cxn modelId="{767B79D0-364A-574C-9C08-98D22055C1C6}" type="presParOf" srcId="{389B5153-1E54-3A4E-A1EA-38DF1BDAA52F}" destId="{483D6D3E-CF8A-6740-A8BF-672610712B19}" srcOrd="1" destOrd="0" presId="urn:microsoft.com/office/officeart/2005/8/layout/vList2"/>
    <dgm:cxn modelId="{2436988A-EE82-C041-89D0-47883DD95276}" type="presParOf" srcId="{389B5153-1E54-3A4E-A1EA-38DF1BDAA52F}" destId="{01E73FF7-AB19-864C-87D7-B9DEF3114453}" srcOrd="2" destOrd="0" presId="urn:microsoft.com/office/officeart/2005/8/layout/vList2"/>
    <dgm:cxn modelId="{D0D06E3F-614A-F747-9EA7-69822210A74A}" type="presParOf" srcId="{389B5153-1E54-3A4E-A1EA-38DF1BDAA52F}" destId="{9727FCBF-7589-BD46-9F4D-624D7235F260}" srcOrd="3" destOrd="0" presId="urn:microsoft.com/office/officeart/2005/8/layout/vList2"/>
    <dgm:cxn modelId="{ED77207D-5403-8649-BAB8-7C3E7654B55F}" type="presParOf" srcId="{389B5153-1E54-3A4E-A1EA-38DF1BDAA52F}" destId="{56524E88-57D5-2848-8F01-B2C15445EDDC}" srcOrd="4" destOrd="0" presId="urn:microsoft.com/office/officeart/2005/8/layout/vList2"/>
    <dgm:cxn modelId="{576EF1D3-B5BD-2F43-9D47-634924791108}" type="presParOf" srcId="{389B5153-1E54-3A4E-A1EA-38DF1BDAA52F}" destId="{65E27D26-8F41-EC4E-A587-C636A7D36666}" srcOrd="5" destOrd="0" presId="urn:microsoft.com/office/officeart/2005/8/layout/vList2"/>
    <dgm:cxn modelId="{D13811B1-3CD2-EF4B-B4EF-1CE2BBF5062B}" type="presParOf" srcId="{389B5153-1E54-3A4E-A1EA-38DF1BDAA52F}" destId="{C1463DD7-D617-474D-999F-994AD6FB2D54}" srcOrd="6" destOrd="0" presId="urn:microsoft.com/office/officeart/2005/8/layout/vList2"/>
    <dgm:cxn modelId="{117A9AA5-129C-8248-95AB-FD7727480A5F}" type="presParOf" srcId="{389B5153-1E54-3A4E-A1EA-38DF1BDAA52F}" destId="{AB393030-4535-5549-80EE-50BF27541DFF}" srcOrd="7" destOrd="0" presId="urn:microsoft.com/office/officeart/2005/8/layout/vList2"/>
    <dgm:cxn modelId="{FDDA0E13-4DBA-754B-85C1-279BF30C182F}" type="presParOf" srcId="{389B5153-1E54-3A4E-A1EA-38DF1BDAA52F}" destId="{5C3FEFC3-49CB-D643-8EA7-AA1F0ADB72C5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8" minVer="http://schemas.openxmlformats.org/drawingml/2006/diagram"/>
    </a:ext>
  </dgm:extLst>
</dgm:dataModel>
</file>

<file path=ppt/diagrams/data4.xml><?xml version="1.0" encoding="utf-8"?>
<dgm:dataModel xmlns:dgm="http://schemas.openxmlformats.org/drawingml/2006/diagram" xmlns:a="http://schemas.openxmlformats.org/drawingml/2006/main">
  <dgm:ptLst>
    <dgm:pt modelId="{0D111FA7-5AAB-45CE-94EC-E1D13D0BB75F}" type="doc">
      <dgm:prSet loTypeId="urn:microsoft.com/office/officeart/2005/8/layout/vList2" loCatId="list" qsTypeId="urn:microsoft.com/office/officeart/2005/8/quickstyle/simple5" qsCatId="simple" csTypeId="urn:microsoft.com/office/officeart/2005/8/colors/accent1_2" csCatId="accent1" phldr="1"/>
      <dgm:spPr/>
      <dgm:t>
        <a:bodyPr/>
        <a:lstStyle/>
        <a:p>
          <a:endParaRPr lang="en-US"/>
        </a:p>
      </dgm:t>
    </dgm:pt>
    <dgm:pt modelId="{139184D0-FED3-49AF-ACFA-FAE61CE55A2B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A language, reliable sharing of information</a:t>
          </a:r>
        </a:p>
      </dgm:t>
    </dgm:pt>
    <dgm:pt modelId="{CC913CD1-C960-4135-8818-F8BEA3FDEFAA}" type="parTrans" cxnId="{B16E9698-D1D1-45DA-A4B9-B5783D1EDFA2}">
      <dgm:prSet/>
      <dgm:spPr/>
      <dgm:t>
        <a:bodyPr/>
        <a:lstStyle/>
        <a:p>
          <a:endParaRPr lang="en-US"/>
        </a:p>
      </dgm:t>
    </dgm:pt>
    <dgm:pt modelId="{4528AD07-BE63-4C59-BD8E-A528CD908F2A}" type="sibTrans" cxnId="{B16E9698-D1D1-45DA-A4B9-B5783D1EDFA2}">
      <dgm:prSet/>
      <dgm:spPr/>
      <dgm:t>
        <a:bodyPr/>
        <a:lstStyle/>
        <a:p>
          <a:endParaRPr lang="en-US"/>
        </a:p>
      </dgm:t>
    </dgm:pt>
    <dgm:pt modelId="{609C1B69-958F-4510-8A67-FD91426A1895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Enable reuse of domain knowledge</a:t>
          </a:r>
        </a:p>
      </dgm:t>
    </dgm:pt>
    <dgm:pt modelId="{AADAB886-E1CC-47DF-B67D-5163E66BA959}" type="parTrans" cxnId="{E256B7E6-9093-440F-B38C-355C8A2AB2C0}">
      <dgm:prSet/>
      <dgm:spPr/>
      <dgm:t>
        <a:bodyPr/>
        <a:lstStyle/>
        <a:p>
          <a:endParaRPr lang="en-US"/>
        </a:p>
      </dgm:t>
    </dgm:pt>
    <dgm:pt modelId="{F2FFEA3B-F2BA-4C51-A3A0-3EB45EAF43C2}" type="sibTrans" cxnId="{E256B7E6-9093-440F-B38C-355C8A2AB2C0}">
      <dgm:prSet/>
      <dgm:spPr/>
      <dgm:t>
        <a:bodyPr/>
        <a:lstStyle/>
        <a:p>
          <a:endParaRPr lang="en-US"/>
        </a:p>
      </dgm:t>
    </dgm:pt>
    <dgm:pt modelId="{EB4BBE82-6D96-4AB0-B557-E2238DBEF226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Makes assumptions more explicit</a:t>
          </a:r>
        </a:p>
      </dgm:t>
    </dgm:pt>
    <dgm:pt modelId="{3B6A5A8D-F8A7-4D4F-86CE-18AA7C983828}" type="parTrans" cxnId="{79451F29-9541-4529-A529-5B7B12A76791}">
      <dgm:prSet/>
      <dgm:spPr/>
      <dgm:t>
        <a:bodyPr/>
        <a:lstStyle/>
        <a:p>
          <a:endParaRPr lang="en-US"/>
        </a:p>
      </dgm:t>
    </dgm:pt>
    <dgm:pt modelId="{921E274F-A611-456A-971C-A0BB77684B09}" type="sibTrans" cxnId="{79451F29-9541-4529-A529-5B7B12A76791}">
      <dgm:prSet/>
      <dgm:spPr/>
      <dgm:t>
        <a:bodyPr/>
        <a:lstStyle/>
        <a:p>
          <a:endParaRPr lang="en-US"/>
        </a:p>
      </dgm:t>
    </dgm:pt>
    <dgm:pt modelId="{476BA7F9-1C40-42C9-A5DD-70C5CD375D6F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Analyze domain knowledge</a:t>
          </a:r>
        </a:p>
      </dgm:t>
    </dgm:pt>
    <dgm:pt modelId="{2074BB5B-F4F3-4835-A447-51D27238048F}" type="parTrans" cxnId="{806A222E-DEC3-4FA2-BFD2-73534AF9A66C}">
      <dgm:prSet/>
      <dgm:spPr/>
      <dgm:t>
        <a:bodyPr/>
        <a:lstStyle/>
        <a:p>
          <a:endParaRPr lang="en-US"/>
        </a:p>
      </dgm:t>
    </dgm:pt>
    <dgm:pt modelId="{71F9B2B8-CFBA-4DE5-8CE5-CE54B658D2ED}" type="sibTrans" cxnId="{806A222E-DEC3-4FA2-BFD2-73534AF9A66C}">
      <dgm:prSet/>
      <dgm:spPr/>
      <dgm:t>
        <a:bodyPr/>
        <a:lstStyle/>
        <a:p>
          <a:endParaRPr lang="en-US"/>
        </a:p>
      </dgm:t>
    </dgm:pt>
    <dgm:pt modelId="{B9FC9E5A-6670-5240-B9BA-62BF25F394D1}">
      <dgm:prSet custT="1"/>
      <dgm:spPr/>
      <dgm:t>
        <a:bodyPr/>
        <a:lstStyle/>
        <a:p>
          <a:r>
            <a:rPr lang="en-US" sz="2000" dirty="0">
              <a:latin typeface="Tw Cen MT" panose="020B0602020104020603" pitchFamily="34" charset="77"/>
            </a:rPr>
            <a:t>Reasoning</a:t>
          </a:r>
        </a:p>
      </dgm:t>
    </dgm:pt>
    <dgm:pt modelId="{EF84776E-64DD-724C-9C1C-E120C735E7D6}" type="parTrans" cxnId="{BA1A9667-7910-9F42-909A-1FE7B4BCB8F1}">
      <dgm:prSet/>
      <dgm:spPr/>
      <dgm:t>
        <a:bodyPr/>
        <a:lstStyle/>
        <a:p>
          <a:endParaRPr lang="en-US"/>
        </a:p>
      </dgm:t>
    </dgm:pt>
    <dgm:pt modelId="{CF923863-0FA2-AF41-9E24-86F442D6A493}" type="sibTrans" cxnId="{BA1A9667-7910-9F42-909A-1FE7B4BCB8F1}">
      <dgm:prSet/>
      <dgm:spPr/>
      <dgm:t>
        <a:bodyPr/>
        <a:lstStyle/>
        <a:p>
          <a:endParaRPr lang="en-US"/>
        </a:p>
      </dgm:t>
    </dgm:pt>
    <dgm:pt modelId="{8C2787C7-A5FD-B644-BE21-B38399715077}" type="pres">
      <dgm:prSet presAssocID="{0D111FA7-5AAB-45CE-94EC-E1D13D0BB75F}" presName="linear" presStyleCnt="0">
        <dgm:presLayoutVars>
          <dgm:animLvl val="lvl"/>
          <dgm:resizeHandles val="exact"/>
        </dgm:presLayoutVars>
      </dgm:prSet>
      <dgm:spPr/>
    </dgm:pt>
    <dgm:pt modelId="{DFC4112B-E028-A140-AC7D-11938FA34713}" type="pres">
      <dgm:prSet presAssocID="{139184D0-FED3-49AF-ACFA-FAE61CE55A2B}" presName="parentText" presStyleLbl="node1" presStyleIdx="0" presStyleCnt="5" custLinFactNeighborX="9387" custLinFactNeighborY="-50672">
        <dgm:presLayoutVars>
          <dgm:chMax val="0"/>
          <dgm:bulletEnabled val="1"/>
        </dgm:presLayoutVars>
      </dgm:prSet>
      <dgm:spPr/>
    </dgm:pt>
    <dgm:pt modelId="{9BEA16DF-0241-7640-A93C-2E60DAEBDC9A}" type="pres">
      <dgm:prSet presAssocID="{4528AD07-BE63-4C59-BD8E-A528CD908F2A}" presName="spacer" presStyleCnt="0"/>
      <dgm:spPr/>
    </dgm:pt>
    <dgm:pt modelId="{A31AC608-FAD2-3C49-8079-3F68DB0A00E7}" type="pres">
      <dgm:prSet presAssocID="{609C1B69-958F-4510-8A67-FD91426A1895}" presName="parentText" presStyleLbl="node1" presStyleIdx="1" presStyleCnt="5">
        <dgm:presLayoutVars>
          <dgm:chMax val="0"/>
          <dgm:bulletEnabled val="1"/>
        </dgm:presLayoutVars>
      </dgm:prSet>
      <dgm:spPr/>
    </dgm:pt>
    <dgm:pt modelId="{6041EFE3-016A-EF46-9537-7BCFE2E1181C}" type="pres">
      <dgm:prSet presAssocID="{F2FFEA3B-F2BA-4C51-A3A0-3EB45EAF43C2}" presName="spacer" presStyleCnt="0"/>
      <dgm:spPr/>
    </dgm:pt>
    <dgm:pt modelId="{D7212241-4078-AA4F-AC95-211AE2E417F8}" type="pres">
      <dgm:prSet presAssocID="{EB4BBE82-6D96-4AB0-B557-E2238DBEF226}" presName="parentText" presStyleLbl="node1" presStyleIdx="2" presStyleCnt="5">
        <dgm:presLayoutVars>
          <dgm:chMax val="0"/>
          <dgm:bulletEnabled val="1"/>
        </dgm:presLayoutVars>
      </dgm:prSet>
      <dgm:spPr/>
    </dgm:pt>
    <dgm:pt modelId="{1E6C5D99-A8BF-D949-92B0-122394AFA093}" type="pres">
      <dgm:prSet presAssocID="{921E274F-A611-456A-971C-A0BB77684B09}" presName="spacer" presStyleCnt="0"/>
      <dgm:spPr/>
    </dgm:pt>
    <dgm:pt modelId="{FF8E0235-3932-8343-B3D7-D87EB31267CB}" type="pres">
      <dgm:prSet presAssocID="{476BA7F9-1C40-42C9-A5DD-70C5CD375D6F}" presName="parentText" presStyleLbl="node1" presStyleIdx="3" presStyleCnt="5">
        <dgm:presLayoutVars>
          <dgm:chMax val="0"/>
          <dgm:bulletEnabled val="1"/>
        </dgm:presLayoutVars>
      </dgm:prSet>
      <dgm:spPr/>
    </dgm:pt>
    <dgm:pt modelId="{6542BFC7-6088-7049-982D-46E1E49A8073}" type="pres">
      <dgm:prSet presAssocID="{71F9B2B8-CFBA-4DE5-8CE5-CE54B658D2ED}" presName="spacer" presStyleCnt="0"/>
      <dgm:spPr/>
    </dgm:pt>
    <dgm:pt modelId="{E2417688-9247-E34A-99B3-C5F15BBF90A4}" type="pres">
      <dgm:prSet presAssocID="{B9FC9E5A-6670-5240-B9BA-62BF25F394D1}" presName="parentText" presStyleLbl="node1" presStyleIdx="4" presStyleCnt="5">
        <dgm:presLayoutVars>
          <dgm:chMax val="0"/>
          <dgm:bulletEnabled val="1"/>
        </dgm:presLayoutVars>
      </dgm:prSet>
      <dgm:spPr/>
    </dgm:pt>
  </dgm:ptLst>
  <dgm:cxnLst>
    <dgm:cxn modelId="{FFC18627-540E-C54D-BE3C-EA3018A80D4D}" type="presOf" srcId="{476BA7F9-1C40-42C9-A5DD-70C5CD375D6F}" destId="{FF8E0235-3932-8343-B3D7-D87EB31267CB}" srcOrd="0" destOrd="0" presId="urn:microsoft.com/office/officeart/2005/8/layout/vList2"/>
    <dgm:cxn modelId="{79451F29-9541-4529-A529-5B7B12A76791}" srcId="{0D111FA7-5AAB-45CE-94EC-E1D13D0BB75F}" destId="{EB4BBE82-6D96-4AB0-B557-E2238DBEF226}" srcOrd="2" destOrd="0" parTransId="{3B6A5A8D-F8A7-4D4F-86CE-18AA7C983828}" sibTransId="{921E274F-A611-456A-971C-A0BB77684B09}"/>
    <dgm:cxn modelId="{7296A52C-2A3E-984A-A120-A811E3111190}" type="presOf" srcId="{139184D0-FED3-49AF-ACFA-FAE61CE55A2B}" destId="{DFC4112B-E028-A140-AC7D-11938FA34713}" srcOrd="0" destOrd="0" presId="urn:microsoft.com/office/officeart/2005/8/layout/vList2"/>
    <dgm:cxn modelId="{806A222E-DEC3-4FA2-BFD2-73534AF9A66C}" srcId="{0D111FA7-5AAB-45CE-94EC-E1D13D0BB75F}" destId="{476BA7F9-1C40-42C9-A5DD-70C5CD375D6F}" srcOrd="3" destOrd="0" parTransId="{2074BB5B-F4F3-4835-A447-51D27238048F}" sibTransId="{71F9B2B8-CFBA-4DE5-8CE5-CE54B658D2ED}"/>
    <dgm:cxn modelId="{C3888641-7A14-C14D-B65A-3E8AC77BF7A4}" type="presOf" srcId="{0D111FA7-5AAB-45CE-94EC-E1D13D0BB75F}" destId="{8C2787C7-A5FD-B644-BE21-B38399715077}" srcOrd="0" destOrd="0" presId="urn:microsoft.com/office/officeart/2005/8/layout/vList2"/>
    <dgm:cxn modelId="{7B041E45-EC60-E64B-9405-9F90D8C941A8}" type="presOf" srcId="{EB4BBE82-6D96-4AB0-B557-E2238DBEF226}" destId="{D7212241-4078-AA4F-AC95-211AE2E417F8}" srcOrd="0" destOrd="0" presId="urn:microsoft.com/office/officeart/2005/8/layout/vList2"/>
    <dgm:cxn modelId="{BA1A9667-7910-9F42-909A-1FE7B4BCB8F1}" srcId="{0D111FA7-5AAB-45CE-94EC-E1D13D0BB75F}" destId="{B9FC9E5A-6670-5240-B9BA-62BF25F394D1}" srcOrd="4" destOrd="0" parTransId="{EF84776E-64DD-724C-9C1C-E120C735E7D6}" sibTransId="{CF923863-0FA2-AF41-9E24-86F442D6A493}"/>
    <dgm:cxn modelId="{10D6AC73-D96F-DC4F-B0EF-FD769669C723}" type="presOf" srcId="{B9FC9E5A-6670-5240-B9BA-62BF25F394D1}" destId="{E2417688-9247-E34A-99B3-C5F15BBF90A4}" srcOrd="0" destOrd="0" presId="urn:microsoft.com/office/officeart/2005/8/layout/vList2"/>
    <dgm:cxn modelId="{6B557554-8CC6-2F42-A998-B66BF836BD17}" type="presOf" srcId="{609C1B69-958F-4510-8A67-FD91426A1895}" destId="{A31AC608-FAD2-3C49-8079-3F68DB0A00E7}" srcOrd="0" destOrd="0" presId="urn:microsoft.com/office/officeart/2005/8/layout/vList2"/>
    <dgm:cxn modelId="{B16E9698-D1D1-45DA-A4B9-B5783D1EDFA2}" srcId="{0D111FA7-5AAB-45CE-94EC-E1D13D0BB75F}" destId="{139184D0-FED3-49AF-ACFA-FAE61CE55A2B}" srcOrd="0" destOrd="0" parTransId="{CC913CD1-C960-4135-8818-F8BEA3FDEFAA}" sibTransId="{4528AD07-BE63-4C59-BD8E-A528CD908F2A}"/>
    <dgm:cxn modelId="{E256B7E6-9093-440F-B38C-355C8A2AB2C0}" srcId="{0D111FA7-5AAB-45CE-94EC-E1D13D0BB75F}" destId="{609C1B69-958F-4510-8A67-FD91426A1895}" srcOrd="1" destOrd="0" parTransId="{AADAB886-E1CC-47DF-B67D-5163E66BA959}" sibTransId="{F2FFEA3B-F2BA-4C51-A3A0-3EB45EAF43C2}"/>
    <dgm:cxn modelId="{31C08678-4254-B545-A5E0-1C9AB60483B8}" type="presParOf" srcId="{8C2787C7-A5FD-B644-BE21-B38399715077}" destId="{DFC4112B-E028-A140-AC7D-11938FA34713}" srcOrd="0" destOrd="0" presId="urn:microsoft.com/office/officeart/2005/8/layout/vList2"/>
    <dgm:cxn modelId="{261CC81B-F461-1F42-B92C-28D1B56CE270}" type="presParOf" srcId="{8C2787C7-A5FD-B644-BE21-B38399715077}" destId="{9BEA16DF-0241-7640-A93C-2E60DAEBDC9A}" srcOrd="1" destOrd="0" presId="urn:microsoft.com/office/officeart/2005/8/layout/vList2"/>
    <dgm:cxn modelId="{6CD04172-996A-6442-9CD4-57B7F0EC0B14}" type="presParOf" srcId="{8C2787C7-A5FD-B644-BE21-B38399715077}" destId="{A31AC608-FAD2-3C49-8079-3F68DB0A00E7}" srcOrd="2" destOrd="0" presId="urn:microsoft.com/office/officeart/2005/8/layout/vList2"/>
    <dgm:cxn modelId="{9DAC4D28-B6B3-BB47-8FF6-B5F9EA291753}" type="presParOf" srcId="{8C2787C7-A5FD-B644-BE21-B38399715077}" destId="{6041EFE3-016A-EF46-9537-7BCFE2E1181C}" srcOrd="3" destOrd="0" presId="urn:microsoft.com/office/officeart/2005/8/layout/vList2"/>
    <dgm:cxn modelId="{5CD44AAE-4200-F543-9055-43685AC5671E}" type="presParOf" srcId="{8C2787C7-A5FD-B644-BE21-B38399715077}" destId="{D7212241-4078-AA4F-AC95-211AE2E417F8}" srcOrd="4" destOrd="0" presId="urn:microsoft.com/office/officeart/2005/8/layout/vList2"/>
    <dgm:cxn modelId="{C2B6055B-3E1E-4D4C-82F2-DFE6455D1461}" type="presParOf" srcId="{8C2787C7-A5FD-B644-BE21-B38399715077}" destId="{1E6C5D99-A8BF-D949-92B0-122394AFA093}" srcOrd="5" destOrd="0" presId="urn:microsoft.com/office/officeart/2005/8/layout/vList2"/>
    <dgm:cxn modelId="{871D12BC-9D8A-4A42-8D0B-736CDCD5A586}" type="presParOf" srcId="{8C2787C7-A5FD-B644-BE21-B38399715077}" destId="{FF8E0235-3932-8343-B3D7-D87EB31267CB}" srcOrd="6" destOrd="0" presId="urn:microsoft.com/office/officeart/2005/8/layout/vList2"/>
    <dgm:cxn modelId="{C9C05735-EC21-BA4A-B48F-29A8E9269A10}" type="presParOf" srcId="{8C2787C7-A5FD-B644-BE21-B38399715077}" destId="{6542BFC7-6088-7049-982D-46E1E49A8073}" srcOrd="7" destOrd="0" presId="urn:microsoft.com/office/officeart/2005/8/layout/vList2"/>
    <dgm:cxn modelId="{0B547E81-7F0C-6842-9376-1B1B2B720BC2}" type="presParOf" srcId="{8C2787C7-A5FD-B644-BE21-B38399715077}" destId="{E2417688-9247-E34A-99B3-C5F15BBF90A4}" srcOrd="8" destOrd="0" presId="urn:microsoft.com/office/officeart/2005/8/layout/vList2"/>
  </dgm:cxnLst>
  <dgm:bg/>
  <dgm:whole/>
  <dgm:extLst>
    <a:ext uri="http://schemas.microsoft.com/office/drawing/2008/diagram">
      <dsp:dataModelExt xmlns:dsp="http://schemas.microsoft.com/office/drawing/2008/diagram" relId="rId6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466020D-C0C0-C74F-AAE9-45B088663A28}">
      <dsp:nvSpPr>
        <dsp:cNvPr id="0" name=""/>
        <dsp:cNvSpPr/>
      </dsp:nvSpPr>
      <dsp:spPr>
        <a:xfrm>
          <a:off x="0" y="481145"/>
          <a:ext cx="3448050" cy="1072614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w Cen MT" panose="020B0602020104020603" pitchFamily="34" charset="77"/>
            </a:rPr>
            <a:t>Metadata is a first-class data object</a:t>
          </a:r>
        </a:p>
      </dsp:txBody>
      <dsp:txXfrm>
        <a:off x="52361" y="533506"/>
        <a:ext cx="3343328" cy="967892"/>
      </dsp:txXfrm>
    </dsp:sp>
    <dsp:sp modelId="{53E5DCF1-5A5D-D848-BF45-33289620A850}">
      <dsp:nvSpPr>
        <dsp:cNvPr id="0" name=""/>
        <dsp:cNvSpPr/>
      </dsp:nvSpPr>
      <dsp:spPr>
        <a:xfrm>
          <a:off x="0" y="1674752"/>
          <a:ext cx="3448050" cy="1126116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w Cen MT" panose="020B0602020104020603" pitchFamily="34" charset="77"/>
            </a:rPr>
            <a:t>Representation of a thing, event, activity…</a:t>
          </a:r>
        </a:p>
      </dsp:txBody>
      <dsp:txXfrm>
        <a:off x="54972" y="1729724"/>
        <a:ext cx="3338106" cy="1016172"/>
      </dsp:txXfrm>
    </dsp:sp>
    <dsp:sp modelId="{21A68F6F-9E4A-094E-BEAB-860C8BFCCDED}">
      <dsp:nvSpPr>
        <dsp:cNvPr id="0" name=""/>
        <dsp:cNvSpPr/>
      </dsp:nvSpPr>
      <dsp:spPr>
        <a:xfrm>
          <a:off x="0" y="2884672"/>
          <a:ext cx="3448050" cy="1402400"/>
        </a:xfrm>
        <a:prstGeom prst="roundRect">
          <a:avLst/>
        </a:prstGeom>
        <a:solidFill>
          <a:schemeClr val="accent1">
            <a:hueOff val="0"/>
            <a:satOff val="0"/>
            <a:lumOff val="0"/>
            <a:alphaOff val="0"/>
          </a:schemeClr>
        </a:solidFill>
        <a:ln w="381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>
          <a:outerShdw blurRad="40000" dist="20000" dir="5400000" rotWithShape="0">
            <a:srgbClr val="000000">
              <a:alpha val="38000"/>
            </a:srgbClr>
          </a:outerShdw>
        </a:effectLst>
      </dsp:spPr>
      <dsp:style>
        <a:lnRef idx="3">
          <a:scrgbClr r="0" g="0" b="0"/>
        </a:lnRef>
        <a:fillRef idx="1">
          <a:scrgbClr r="0" g="0" b="0"/>
        </a:fillRef>
        <a:effectRef idx="1">
          <a:scrgbClr r="0" g="0" b="0"/>
        </a:effectRef>
        <a:fontRef idx="minor">
          <a:schemeClr val="lt1"/>
        </a:fontRef>
      </dsp:style>
      <dsp:txBody>
        <a:bodyPr spcFirstLastPara="0" vert="horz" wrap="square" lIns="114300" tIns="114300" rIns="114300" bIns="114300" numCol="1" spcCol="1270" anchor="ctr" anchorCtr="0">
          <a:noAutofit/>
        </a:bodyPr>
        <a:lstStyle/>
        <a:p>
          <a:pPr marL="0" lvl="0" indent="0" algn="l" defTabSz="13335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3000" kern="1200">
              <a:latin typeface="Tw Cen MT" panose="020B0602020104020603" pitchFamily="34" charset="77"/>
            </a:rPr>
            <a:t>Assertions, statements (property/value)</a:t>
          </a:r>
        </a:p>
      </dsp:txBody>
      <dsp:txXfrm>
        <a:off x="68460" y="2953132"/>
        <a:ext cx="3311130" cy="1265480"/>
      </dsp:txXfrm>
    </dsp:sp>
  </dsp:spTree>
</dsp:drawing>
</file>

<file path=ppt/diagrams/drawing2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64150A3F-57AE-DF42-8DB4-F82781ED219A}">
      <dsp:nvSpPr>
        <dsp:cNvPr id="0" name=""/>
        <dsp:cNvSpPr/>
      </dsp:nvSpPr>
      <dsp:spPr>
        <a:xfrm>
          <a:off x="3037437" y="1542110"/>
          <a:ext cx="1756364" cy="972479"/>
        </a:xfrm>
        <a:custGeom>
          <a:avLst/>
          <a:gdLst/>
          <a:ahLst/>
          <a:cxnLst/>
          <a:rect l="0" t="0" r="0" b="0"/>
          <a:pathLst>
            <a:path>
              <a:moveTo>
                <a:pt x="0" y="0"/>
              </a:moveTo>
              <a:lnTo>
                <a:pt x="0" y="720871"/>
              </a:lnTo>
              <a:lnTo>
                <a:pt x="1756364" y="720871"/>
              </a:lnTo>
              <a:lnTo>
                <a:pt x="1756364" y="972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4DCEBEDA-9304-584D-86DE-9228549970EA}">
      <dsp:nvSpPr>
        <dsp:cNvPr id="0" name=""/>
        <dsp:cNvSpPr/>
      </dsp:nvSpPr>
      <dsp:spPr>
        <a:xfrm>
          <a:off x="1474235" y="1542110"/>
          <a:ext cx="1563202" cy="972479"/>
        </a:xfrm>
        <a:custGeom>
          <a:avLst/>
          <a:gdLst/>
          <a:ahLst/>
          <a:cxnLst/>
          <a:rect l="0" t="0" r="0" b="0"/>
          <a:pathLst>
            <a:path>
              <a:moveTo>
                <a:pt x="1563202" y="0"/>
              </a:moveTo>
              <a:lnTo>
                <a:pt x="1563202" y="720871"/>
              </a:lnTo>
              <a:lnTo>
                <a:pt x="0" y="720871"/>
              </a:lnTo>
              <a:lnTo>
                <a:pt x="0" y="972479"/>
              </a:lnTo>
            </a:path>
          </a:pathLst>
        </a:custGeom>
        <a:noFill/>
        <a:ln w="25400" cap="flat" cmpd="sng" algn="ctr">
          <a:solidFill>
            <a:schemeClr val="accent1">
              <a:shade val="60000"/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0">
          <a:scrgbClr r="0" g="0" b="0"/>
        </a:fillRef>
        <a:effectRef idx="0">
          <a:scrgbClr r="0" g="0" b="0"/>
        </a:effectRef>
        <a:fontRef idx="minor"/>
      </dsp:style>
    </dsp:sp>
    <dsp:sp modelId="{AF6698E6-5B26-B74D-A22A-2E66A0B71545}">
      <dsp:nvSpPr>
        <dsp:cNvPr id="0" name=""/>
        <dsp:cNvSpPr/>
      </dsp:nvSpPr>
      <dsp:spPr>
        <a:xfrm>
          <a:off x="1679433" y="-182555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65A794CF-953E-9B4A-BB64-26233CC0BA4D}">
      <dsp:nvSpPr>
        <dsp:cNvPr id="0" name=""/>
        <dsp:cNvSpPr/>
      </dsp:nvSpPr>
      <dsp:spPr>
        <a:xfrm>
          <a:off x="1981211" y="104134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ctr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Dates back to 5</a:t>
          </a:r>
          <a:r>
            <a:rPr lang="en-US" sz="2000" kern="1200" baseline="30000" dirty="0">
              <a:latin typeface="Tw Cen MT" panose="020B0602020104020603" pitchFamily="34" charset="77"/>
            </a:rPr>
            <a:t>th</a:t>
          </a:r>
          <a:r>
            <a:rPr lang="en-US" sz="2000" kern="1200" dirty="0">
              <a:latin typeface="Tw Cen MT" panose="020B0602020104020603" pitchFamily="34" charset="77"/>
            </a:rPr>
            <a:t> Century B.C. when Empedocles divided the world into four elements – earth, fire, water and air.</a:t>
          </a:r>
        </a:p>
      </dsp:txBody>
      <dsp:txXfrm>
        <a:off x="2031725" y="154648"/>
        <a:ext cx="2614981" cy="1623637"/>
      </dsp:txXfrm>
    </dsp:sp>
    <dsp:sp modelId="{C127DD17-D1E9-B74A-9B5A-F8300635FB33}">
      <dsp:nvSpPr>
        <dsp:cNvPr id="0" name=""/>
        <dsp:cNvSpPr/>
      </dsp:nvSpPr>
      <dsp:spPr>
        <a:xfrm>
          <a:off x="116231" y="2514589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83C49087-6E7C-7E44-98B4-FB7300114F38}">
      <dsp:nvSpPr>
        <dsp:cNvPr id="0" name=""/>
        <dsp:cNvSpPr/>
      </dsp:nvSpPr>
      <dsp:spPr>
        <a:xfrm>
          <a:off x="418009" y="2801279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106680" tIns="106680" rIns="106680" bIns="106680" numCol="1" spcCol="1270" anchor="ctr" anchorCtr="0">
          <a:noAutofit/>
        </a:bodyPr>
        <a:lstStyle/>
        <a:p>
          <a:pPr marL="0" lvl="0" indent="0" algn="ctr" defTabSz="12446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800" kern="1200" dirty="0">
              <a:latin typeface="Tw Cen MT" panose="020B0602020104020603" pitchFamily="34" charset="77"/>
            </a:rPr>
            <a:t>Aristotle ∙ classification</a:t>
          </a:r>
        </a:p>
      </dsp:txBody>
      <dsp:txXfrm>
        <a:off x="468523" y="2851793"/>
        <a:ext cx="2614981" cy="1623637"/>
      </dsp:txXfrm>
    </dsp:sp>
    <dsp:sp modelId="{49654464-8268-C645-A1A2-2C4DFAB4E387}">
      <dsp:nvSpPr>
        <dsp:cNvPr id="0" name=""/>
        <dsp:cNvSpPr/>
      </dsp:nvSpPr>
      <dsp:spPr>
        <a:xfrm>
          <a:off x="3435797" y="2514589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16097AD-1F48-C649-89C1-F40DEB2FB6C5}">
      <dsp:nvSpPr>
        <dsp:cNvPr id="0" name=""/>
        <dsp:cNvSpPr/>
      </dsp:nvSpPr>
      <dsp:spPr>
        <a:xfrm>
          <a:off x="3737576" y="2801279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91440" tIns="91440" rIns="91440" bIns="91440" numCol="1" spcCol="1270" anchor="ctr" anchorCtr="0">
          <a:noAutofit/>
        </a:bodyPr>
        <a:lstStyle/>
        <a:p>
          <a:pPr marL="0" lvl="0" indent="0" algn="ctr" defTabSz="10668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400" kern="1200" dirty="0">
              <a:latin typeface="Tw Cen MT" panose="020B0602020104020603" pitchFamily="34" charset="77"/>
            </a:rPr>
            <a:t>Touches on “epistemology,” which” is about knowledge and knowing</a:t>
          </a:r>
        </a:p>
      </dsp:txBody>
      <dsp:txXfrm>
        <a:off x="3788090" y="2851793"/>
        <a:ext cx="2614981" cy="1623637"/>
      </dsp:txXfrm>
    </dsp:sp>
    <dsp:sp modelId="{59903DB9-906A-5443-8336-987E4232DE15}">
      <dsp:nvSpPr>
        <dsp:cNvPr id="0" name=""/>
        <dsp:cNvSpPr/>
      </dsp:nvSpPr>
      <dsp:spPr>
        <a:xfrm>
          <a:off x="5095581" y="17"/>
          <a:ext cx="2716009" cy="1724665"/>
        </a:xfrm>
        <a:prstGeom prst="roundRect">
          <a:avLst>
            <a:gd name="adj" fmla="val 10000"/>
          </a:avLst>
        </a:prstGeom>
        <a:solidFill>
          <a:schemeClr val="accen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l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</dsp:sp>
    <dsp:sp modelId="{0BFC3540-D10D-3C4F-8651-A250755EFBEB}">
      <dsp:nvSpPr>
        <dsp:cNvPr id="0" name=""/>
        <dsp:cNvSpPr/>
      </dsp:nvSpPr>
      <dsp:spPr>
        <a:xfrm>
          <a:off x="5397359" y="286707"/>
          <a:ext cx="2716009" cy="1724665"/>
        </a:xfrm>
        <a:prstGeom prst="roundRect">
          <a:avLst>
            <a:gd name="adj" fmla="val 10000"/>
          </a:avLst>
        </a:prstGeom>
        <a:solidFill>
          <a:schemeClr val="lt1">
            <a:alpha val="9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1">
              <a:hueOff val="0"/>
              <a:satOff val="0"/>
              <a:lumOff val="0"/>
              <a:alphaOff val="0"/>
            </a:schemeClr>
          </a:solidFill>
          <a:prstDash val="solid"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7630" tIns="87630" rIns="87630" bIns="87630" numCol="1" spcCol="1270" anchor="ctr" anchorCtr="0">
          <a:noAutofit/>
        </a:bodyPr>
        <a:lstStyle/>
        <a:p>
          <a:pPr marL="0" lvl="0" indent="0" algn="ctr" defTabSz="10223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300" kern="1200" dirty="0">
              <a:latin typeface="Tw Cen MT" panose="020B0602020104020603" pitchFamily="34" charset="77"/>
            </a:rPr>
            <a:t>Metaphysics:  Defined by philosophers as the </a:t>
          </a:r>
          <a:r>
            <a:rPr lang="en-US" sz="2800" i="1" kern="1200" dirty="0">
              <a:latin typeface="Tw Cen MT" panose="020B0602020104020603" pitchFamily="34" charset="77"/>
            </a:rPr>
            <a:t>nature</a:t>
          </a:r>
          <a:r>
            <a:rPr lang="en-US" sz="2300" i="1" kern="1200" dirty="0">
              <a:latin typeface="Tw Cen MT" panose="020B0602020104020603" pitchFamily="34" charset="77"/>
            </a:rPr>
            <a:t> of being or </a:t>
          </a:r>
          <a:r>
            <a:rPr lang="en-US" sz="2300" b="1" i="1" u="sng" kern="1200" dirty="0">
              <a:latin typeface="Tw Cen MT" panose="020B0602020104020603" pitchFamily="34" charset="77"/>
            </a:rPr>
            <a:t>existence</a:t>
          </a:r>
          <a:r>
            <a:rPr lang="en-US" sz="2300" kern="1200" dirty="0">
              <a:latin typeface="Tw Cen MT" panose="020B0602020104020603" pitchFamily="34" charset="77"/>
            </a:rPr>
            <a:t>.</a:t>
          </a:r>
        </a:p>
      </dsp:txBody>
      <dsp:txXfrm>
        <a:off x="5447873" y="337221"/>
        <a:ext cx="2614981" cy="1623637"/>
      </dsp:txXfrm>
    </dsp:sp>
  </dsp:spTree>
</dsp:drawing>
</file>

<file path=ppt/diagrams/drawing3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735F8342-D7D6-9243-8298-3964D64F88F6}">
      <dsp:nvSpPr>
        <dsp:cNvPr id="0" name=""/>
        <dsp:cNvSpPr/>
      </dsp:nvSpPr>
      <dsp:spPr>
        <a:xfrm>
          <a:off x="0" y="72919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What exists is only what is represented in the ontology</a:t>
          </a:r>
        </a:p>
      </dsp:txBody>
      <dsp:txXfrm>
        <a:off x="44264" y="773463"/>
        <a:ext cx="5550272" cy="818222"/>
      </dsp:txXfrm>
    </dsp:sp>
    <dsp:sp modelId="{01E73FF7-AB19-864C-87D7-B9DEF3114453}">
      <dsp:nvSpPr>
        <dsp:cNvPr id="0" name=""/>
        <dsp:cNvSpPr/>
      </dsp:nvSpPr>
      <dsp:spPr>
        <a:xfrm>
          <a:off x="0" y="170794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Most ontologies </a:t>
          </a:r>
          <a:r>
            <a:rPr lang="en-US" sz="2500" u="sng" kern="1200" dirty="0">
              <a:latin typeface="Tw Cen MT" panose="020B0602020104020603" pitchFamily="34" charset="77"/>
            </a:rPr>
            <a:t>focus on a specific area</a:t>
          </a:r>
          <a:r>
            <a:rPr lang="en-US" sz="2500" kern="1200" dirty="0">
              <a:latin typeface="Tw Cen MT" panose="020B0602020104020603" pitchFamily="34" charset="77"/>
            </a:rPr>
            <a:t> to conceptualize the world. </a:t>
          </a:r>
        </a:p>
      </dsp:txBody>
      <dsp:txXfrm>
        <a:off x="44264" y="1752213"/>
        <a:ext cx="5550272" cy="818222"/>
      </dsp:txXfrm>
    </dsp:sp>
    <dsp:sp modelId="{56524E88-57D5-2848-8F01-B2C15445EDDC}">
      <dsp:nvSpPr>
        <dsp:cNvPr id="0" name=""/>
        <dsp:cNvSpPr/>
      </dsp:nvSpPr>
      <dsp:spPr>
        <a:xfrm>
          <a:off x="0" y="268669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u="sng" kern="1200" dirty="0">
              <a:latin typeface="Tw Cen MT" panose="020B0602020104020603" pitchFamily="34" charset="77"/>
            </a:rPr>
            <a:t>Must be updated</a:t>
          </a:r>
          <a:r>
            <a:rPr lang="en-US" sz="2500" kern="1200" dirty="0">
              <a:latin typeface="Tw Cen MT" panose="020B0602020104020603" pitchFamily="34" charset="77"/>
            </a:rPr>
            <a:t> to keep up with dynamic world</a:t>
          </a:r>
        </a:p>
      </dsp:txBody>
      <dsp:txXfrm>
        <a:off x="44264" y="2730963"/>
        <a:ext cx="5550272" cy="818222"/>
      </dsp:txXfrm>
    </dsp:sp>
    <dsp:sp modelId="{C1463DD7-D617-474D-999F-994AD6FB2D54}">
      <dsp:nvSpPr>
        <dsp:cNvPr id="0" name=""/>
        <dsp:cNvSpPr/>
      </dsp:nvSpPr>
      <dsp:spPr>
        <a:xfrm>
          <a:off x="0" y="366544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No set discipline or methodology!</a:t>
          </a:r>
        </a:p>
      </dsp:txBody>
      <dsp:txXfrm>
        <a:off x="44264" y="3709713"/>
        <a:ext cx="5550272" cy="818222"/>
      </dsp:txXfrm>
    </dsp:sp>
    <dsp:sp modelId="{5C3FEFC3-49CB-D643-8EA7-AA1F0ADB72C5}">
      <dsp:nvSpPr>
        <dsp:cNvPr id="0" name=""/>
        <dsp:cNvSpPr/>
      </dsp:nvSpPr>
      <dsp:spPr>
        <a:xfrm>
          <a:off x="0" y="4644199"/>
          <a:ext cx="5638800" cy="90675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</dsp:spPr>
      <dsp:style>
        <a:lnRef idx="0">
          <a:scrgbClr r="0" g="0" b="0"/>
        </a:lnRef>
        <a:fillRef idx="3">
          <a:scrgbClr r="0" g="0" b="0"/>
        </a:fillRef>
        <a:effectRef idx="2">
          <a:scrgbClr r="0" g="0" b="0"/>
        </a:effectRef>
        <a:fontRef idx="minor">
          <a:schemeClr val="lt1"/>
        </a:fontRef>
      </dsp:style>
      <dsp:txBody>
        <a:bodyPr spcFirstLastPara="0" vert="horz" wrap="square" lIns="95250" tIns="95250" rIns="95250" bIns="95250" numCol="1" spcCol="1270" anchor="ctr" anchorCtr="0">
          <a:noAutofit/>
        </a:bodyPr>
        <a:lstStyle/>
        <a:p>
          <a:pPr marL="0" lvl="0" indent="0" algn="l" defTabSz="111125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500" kern="1200" dirty="0">
              <a:latin typeface="Tw Cen MT" panose="020B0602020104020603" pitchFamily="34" charset="77"/>
            </a:rPr>
            <a:t>Joined together with instances, get closer toward knowledge graph... but fuzzy line</a:t>
          </a:r>
        </a:p>
      </dsp:txBody>
      <dsp:txXfrm>
        <a:off x="44264" y="4688463"/>
        <a:ext cx="5550272" cy="818222"/>
      </dsp:txXfrm>
    </dsp:sp>
  </dsp:spTree>
</dsp:drawing>
</file>

<file path=ppt/diagrams/drawing4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DFC4112B-E028-A140-AC7D-11938FA34713}">
      <dsp:nvSpPr>
        <dsp:cNvPr id="0" name=""/>
        <dsp:cNvSpPr/>
      </dsp:nvSpPr>
      <dsp:spPr>
        <a:xfrm>
          <a:off x="0" y="0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A language, reliable sharing of information</a:t>
          </a:r>
        </a:p>
      </dsp:txBody>
      <dsp:txXfrm>
        <a:off x="35183" y="35183"/>
        <a:ext cx="3971409" cy="650354"/>
      </dsp:txXfrm>
    </dsp:sp>
    <dsp:sp modelId="{A31AC608-FAD2-3C49-8079-3F68DB0A00E7}">
      <dsp:nvSpPr>
        <dsp:cNvPr id="0" name=""/>
        <dsp:cNvSpPr/>
      </dsp:nvSpPr>
      <dsp:spPr>
        <a:xfrm>
          <a:off x="0" y="81392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Enable reuse of domain knowledge</a:t>
          </a:r>
        </a:p>
      </dsp:txBody>
      <dsp:txXfrm>
        <a:off x="35183" y="849107"/>
        <a:ext cx="3971409" cy="650354"/>
      </dsp:txXfrm>
    </dsp:sp>
    <dsp:sp modelId="{D7212241-4078-AA4F-AC95-211AE2E417F8}">
      <dsp:nvSpPr>
        <dsp:cNvPr id="0" name=""/>
        <dsp:cNvSpPr/>
      </dsp:nvSpPr>
      <dsp:spPr>
        <a:xfrm>
          <a:off x="0" y="161528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Makes assumptions more explicit</a:t>
          </a:r>
        </a:p>
      </dsp:txBody>
      <dsp:txXfrm>
        <a:off x="35183" y="1650467"/>
        <a:ext cx="3971409" cy="650354"/>
      </dsp:txXfrm>
    </dsp:sp>
    <dsp:sp modelId="{FF8E0235-3932-8343-B3D7-D87EB31267CB}">
      <dsp:nvSpPr>
        <dsp:cNvPr id="0" name=""/>
        <dsp:cNvSpPr/>
      </dsp:nvSpPr>
      <dsp:spPr>
        <a:xfrm>
          <a:off x="0" y="241664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Analyze domain knowledge</a:t>
          </a:r>
        </a:p>
      </dsp:txBody>
      <dsp:txXfrm>
        <a:off x="35183" y="2451827"/>
        <a:ext cx="3971409" cy="650354"/>
      </dsp:txXfrm>
    </dsp:sp>
    <dsp:sp modelId="{E2417688-9247-E34A-99B3-C5F15BBF90A4}">
      <dsp:nvSpPr>
        <dsp:cNvPr id="0" name=""/>
        <dsp:cNvSpPr/>
      </dsp:nvSpPr>
      <dsp:spPr>
        <a:xfrm>
          <a:off x="0" y="3218004"/>
          <a:ext cx="4041775" cy="720720"/>
        </a:xfrm>
        <a:prstGeom prst="roundRect">
          <a:avLst/>
        </a:prstGeom>
        <a:gradFill rotWithShape="0">
          <a:gsLst>
            <a:gs pos="0">
              <a:schemeClr val="accent1">
                <a:hueOff val="0"/>
                <a:satOff val="0"/>
                <a:lumOff val="0"/>
                <a:alphaOff val="0"/>
                <a:shade val="51000"/>
                <a:satMod val="130000"/>
              </a:schemeClr>
            </a:gs>
            <a:gs pos="80000">
              <a:schemeClr val="accent1">
                <a:hueOff val="0"/>
                <a:satOff val="0"/>
                <a:lumOff val="0"/>
                <a:alphaOff val="0"/>
                <a:shade val="93000"/>
                <a:satMod val="130000"/>
              </a:schemeClr>
            </a:gs>
            <a:gs pos="100000">
              <a:schemeClr val="accent1">
                <a:hueOff val="0"/>
                <a:satOff val="0"/>
                <a:lumOff val="0"/>
                <a:alphaOff val="0"/>
                <a:shade val="94000"/>
                <a:satMod val="135000"/>
              </a:schemeClr>
            </a:gs>
          </a:gsLst>
          <a:lin ang="16200000" scaled="0"/>
        </a:gradFill>
        <a:ln>
          <a:noFill/>
        </a:ln>
        <a:effectLst>
          <a:outerShdw blurRad="40000" dist="23000" dir="5400000" rotWithShape="0">
            <a:srgbClr val="000000">
              <a:alpha val="35000"/>
            </a:srgbClr>
          </a:outerShdw>
        </a:effectLst>
        <a:scene3d>
          <a:camera prst="orthographicFront">
            <a:rot lat="0" lon="0" rev="0"/>
          </a:camera>
          <a:lightRig rig="threePt" dir="t">
            <a:rot lat="0" lon="0" rev="1200000"/>
          </a:lightRig>
        </a:scene3d>
        <a:sp3d>
          <a:bevelT w="63500" h="25400"/>
        </a:sp3d>
      </dsp:spPr>
      <dsp:style>
        <a:lnRef idx="0">
          <a:scrgbClr r="0" g="0" b="0"/>
        </a:lnRef>
        <a:fillRef idx="3">
          <a:scrgbClr r="0" g="0" b="0"/>
        </a:fillRef>
        <a:effectRef idx="3">
          <a:scrgbClr r="0" g="0" b="0"/>
        </a:effectRef>
        <a:fontRef idx="minor">
          <a:schemeClr val="lt1"/>
        </a:fontRef>
      </dsp:style>
      <dsp:txBody>
        <a:bodyPr spcFirstLastPara="0" vert="horz" wrap="square" lIns="76200" tIns="76200" rIns="76200" bIns="76200" numCol="1" spcCol="1270" anchor="ctr" anchorCtr="0">
          <a:noAutofit/>
        </a:bodyPr>
        <a:lstStyle/>
        <a:p>
          <a:pPr marL="0" lvl="0" indent="0" algn="l" defTabSz="889000">
            <a:lnSpc>
              <a:spcPct val="90000"/>
            </a:lnSpc>
            <a:spcBef>
              <a:spcPct val="0"/>
            </a:spcBef>
            <a:spcAft>
              <a:spcPct val="35000"/>
            </a:spcAft>
            <a:buNone/>
          </a:pPr>
          <a:r>
            <a:rPr lang="en-US" sz="2000" kern="1200" dirty="0">
              <a:latin typeface="Tw Cen MT" panose="020B0602020104020603" pitchFamily="34" charset="77"/>
            </a:rPr>
            <a:t>Reasoning</a:t>
          </a:r>
        </a:p>
      </dsp:txBody>
      <dsp:txXfrm>
        <a:off x="35183" y="3253187"/>
        <a:ext cx="3971409" cy="650354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2.xml><?xml version="1.0" encoding="utf-8"?>
<dgm:layoutDef xmlns:dgm="http://schemas.openxmlformats.org/drawingml/2006/diagram" xmlns:a="http://schemas.openxmlformats.org/drawingml/2006/main" uniqueId="urn:microsoft.com/office/officeart/2005/8/layout/hierarchy1">
  <dgm:title val=""/>
  <dgm:desc val=""/>
  <dgm:catLst>
    <dgm:cat type="hierarchy" pri="2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21">
          <dgm:prSet phldr="1"/>
        </dgm:pt>
        <dgm:pt modelId="22">
          <dgm:prSet phldr="1"/>
        </dgm:pt>
        <dgm:pt modelId="3">
          <dgm:prSet phldr="1"/>
        </dgm:pt>
        <dgm:pt modelId="31">
          <dgm:prSet phldr="1"/>
        </dgm:pt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" destId="22" srcOrd="1" destOrd="0"/>
        <dgm:cxn modelId="33" srcId="3" destId="31" srcOrd="0" destOrd="0"/>
      </dgm:cxnLst>
      <dgm:bg/>
      <dgm:whole/>
    </dgm:dataModel>
  </dgm:sampData>
  <dgm:styleData>
    <dgm:dataModel>
      <dgm:ptLst>
        <dgm:pt modelId="0" type="doc"/>
        <dgm:pt modelId="1"/>
        <dgm:pt modelId="11"/>
        <dgm:pt modelId="12"/>
      </dgm:ptLst>
      <dgm:cxnLst>
        <dgm:cxn modelId="2" srcId="0" destId="1" srcOrd="0" destOrd="0"/>
        <dgm:cxn modelId="13" srcId="1" destId="11" srcOrd="0" destOrd="0"/>
        <dgm:cxn modelId="14" srcId="1" destId="1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21"/>
        <dgm:pt modelId="211"/>
        <dgm:pt modelId="3"/>
        <dgm:pt modelId="31"/>
        <dgm:pt modelId="311"/>
      </dgm:ptLst>
      <dgm:cxnLst>
        <dgm:cxn modelId="4" srcId="0" destId="1" srcOrd="0" destOrd="0"/>
        <dgm:cxn modelId="5" srcId="1" destId="2" srcOrd="0" destOrd="0"/>
        <dgm:cxn modelId="6" srcId="1" destId="3" srcOrd="1" destOrd="0"/>
        <dgm:cxn modelId="23" srcId="2" destId="21" srcOrd="0" destOrd="0"/>
        <dgm:cxn modelId="24" srcId="21" destId="211" srcOrd="0" destOrd="0"/>
        <dgm:cxn modelId="33" srcId="3" destId="31" srcOrd="0" destOrd="0"/>
        <dgm:cxn modelId="34" srcId="31" destId="311" srcOrd="0" destOrd="0"/>
      </dgm:cxnLst>
      <dgm:bg/>
      <dgm:whole/>
    </dgm:dataModel>
  </dgm:clrData>
  <dgm:layoutNode name="hierChild1">
    <dgm:varLst>
      <dgm:chPref val="1"/>
      <dgm:dir/>
      <dgm:animOne val="branch"/>
      <dgm:animLvl val="lvl"/>
      <dgm:resizeHandles/>
    </dgm:varLst>
    <dgm:choose name="Name0">
      <dgm:if name="Name1" func="var" arg="dir" op="equ" val="norm">
        <dgm:alg type="hierChild">
          <dgm:param type="linDir" val="fromL"/>
        </dgm:alg>
      </dgm:if>
      <dgm:else name="Name2">
        <dgm:alg type="hierChild">
          <dgm:param type="linDir" val="fromR"/>
        </dgm:alg>
      </dgm:else>
    </dgm:choose>
    <dgm:shape xmlns:r="http://schemas.openxmlformats.org/officeDocument/2006/relationships" r:blip="">
      <dgm:adjLst/>
    </dgm:shape>
    <dgm:presOf/>
    <dgm:constrLst>
      <dgm:constr type="primFontSz" for="des" ptType="node" op="equ" val="65"/>
      <dgm:constr type="w" for="des" forName="composite" refType="w"/>
      <dgm:constr type="h" for="des" forName="composite" refType="w" refFor="des" refForName="composite" fact="0.667"/>
      <dgm:constr type="w" for="des" forName="composite2" refType="w" refFor="des" refForName="composite"/>
      <dgm:constr type="h" for="des" forName="composite2" refType="h" refFor="des" refForName="composite"/>
      <dgm:constr type="w" for="des" forName="composite3" refType="w" refFor="des" refForName="composite"/>
      <dgm:constr type="h" for="des" forName="composite3" refType="h" refFor="des" refForName="composite"/>
      <dgm:constr type="w" for="des" forName="composite4" refType="w" refFor="des" refForName="composite"/>
      <dgm:constr type="h" for="des" forName="composite4" refType="h" refFor="des" refForName="composite"/>
      <dgm:constr type="w" for="des" forName="composite5" refType="w" refFor="des" refForName="composite"/>
      <dgm:constr type="h" for="des" forName="composite5" refType="h" refFor="des" refForName="composite"/>
      <dgm:constr type="sibSp" refType="w" refFor="des" refForName="composite" fact="0.1"/>
      <dgm:constr type="sibSp" for="des" forName="hierChild2" refType="sibSp"/>
      <dgm:constr type="sibSp" for="des" forName="hierChild3" refType="sibSp"/>
      <dgm:constr type="sibSp" for="des" forName="hierChild4" refType="sibSp"/>
      <dgm:constr type="sibSp" for="des" forName="hierChild5" refType="sibSp"/>
      <dgm:constr type="sibSp" for="des" forName="hierChild6" refType="sibSp"/>
      <dgm:constr type="sp" for="des" forName="hierRoot1" refType="h" refFor="des" refForName="composite" fact="0.25"/>
      <dgm:constr type="sp" for="des" forName="hierRoot2" refType="sp" refFor="des" refForName="hierRoot1"/>
      <dgm:constr type="sp" for="des" forName="hierRoot3" refType="sp" refFor="des" refForName="hierRoot1"/>
      <dgm:constr type="sp" for="des" forName="hierRoot4" refType="sp" refFor="des" refForName="hierRoot1"/>
      <dgm:constr type="sp" for="des" forName="hierRoot5" refType="sp" refFor="des" refForName="hierRoot1"/>
    </dgm:constrLst>
    <dgm:ruleLst/>
    <dgm:forEach name="Name3" axis="ch">
      <dgm:forEach name="Name4" axis="self" ptType="node">
        <dgm:layoutNode name="hierRoot1">
          <dgm:alg type="hierRoot"/>
          <dgm:shape xmlns:r="http://schemas.openxmlformats.org/officeDocument/2006/relationships" r:blip="">
            <dgm:adjLst/>
          </dgm:shape>
          <dgm:presOf/>
          <dgm:constrLst>
            <dgm:constr type="bendDist" for="des" ptType="parTrans" refType="sp" fact="0.5"/>
          </dgm:constrLst>
          <dgm:ruleLst/>
          <dgm:layoutNode name="composite">
            <dgm:alg type="composite"/>
            <dgm:shape xmlns:r="http://schemas.openxmlformats.org/officeDocument/2006/relationships" r:blip="">
              <dgm:adjLst/>
            </dgm:shape>
            <dgm:presOf/>
            <dgm:constrLst>
              <dgm:constr type="w" for="ch" forName="background" refType="w" fact="0.9"/>
              <dgm:constr type="h" for="ch" forName="background" refType="w" refFor="ch" refForName="background" fact="0.635"/>
              <dgm:constr type="t" for="ch" forName="background"/>
              <dgm:constr type="l" for="ch" forName="background"/>
              <dgm:constr type="w" for="ch" forName="text" refType="w" fact="0.9"/>
              <dgm:constr type="h" for="ch" forName="text" refType="w" refFor="ch" refForName="text" fact="0.635"/>
              <dgm:constr type="t" for="ch" forName="text" refType="w" fact="0.095"/>
              <dgm:constr type="l" for="ch" forName="text" refType="w" fact="0.1"/>
            </dgm:constrLst>
            <dgm:ruleLst/>
            <dgm:layoutNode name="background" styleLbl="node0" moveWith="text">
              <dgm:alg type="sp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/>
              <dgm:constrLst/>
              <dgm:ruleLst/>
            </dgm:layoutNode>
            <dgm:layoutNode name="text" styleLbl="fgAcc0">
              <dgm:varLst>
                <dgm:chPref val="3"/>
              </dgm:varLst>
              <dgm:alg type="tx"/>
              <dgm:shape xmlns:r="http://schemas.openxmlformats.org/officeDocument/2006/relationships" type="roundRect" r:blip="">
                <dgm:adjLst>
                  <dgm:adj idx="1" val="0.1"/>
                </dgm:adjLst>
              </dgm:shape>
              <dgm:presOf axis="self"/>
              <dgm:constrLst>
                <dgm:constr type="tMarg" refType="primFontSz" fact="0.3"/>
                <dgm:constr type="bMarg" refType="primFontSz" fact="0.3"/>
                <dgm:constr type="lMarg" refType="primFontSz" fact="0.3"/>
                <dgm:constr type="rMarg" refType="primFontSz" fact="0.3"/>
              </dgm:constrLst>
              <dgm:ruleLst>
                <dgm:rule type="primFontSz" val="5" fact="NaN" max="NaN"/>
              </dgm:ruleLst>
            </dgm:layoutNode>
          </dgm:layoutNode>
          <dgm:layoutNode name="hierChild2">
            <dgm:choose name="Name5">
              <dgm:if name="Name6" func="var" arg="dir" op="equ" val="norm">
                <dgm:alg type="hierChild">
                  <dgm:param type="linDir" val="fromL"/>
                </dgm:alg>
              </dgm:if>
              <dgm:else name="Name7">
                <dgm:alg type="hierChild">
                  <dgm:param type="linDir" val="fromR"/>
                </dgm:alg>
              </dgm:else>
            </dgm:choose>
            <dgm:shape xmlns:r="http://schemas.openxmlformats.org/officeDocument/2006/relationships" r:blip="">
              <dgm:adjLst/>
            </dgm:shape>
            <dgm:presOf/>
            <dgm:constrLst/>
            <dgm:ruleLst/>
            <dgm:forEach name="Name8" axis="ch">
              <dgm:forEach name="Name9" axis="self" ptType="parTrans" cnt="1">
                <dgm:layoutNode name="Name10">
                  <dgm:alg type="conn">
                    <dgm:param type="dim" val="1D"/>
                    <dgm:param type="endSty" val="noArr"/>
                    <dgm:param type="connRout" val="bend"/>
                    <dgm:param type="bendPt" val="end"/>
                    <dgm:param type="begPts" val="bCtr"/>
                    <dgm:param type="endPts" val="tCtr"/>
                    <dgm:param type="srcNode" val="background"/>
                    <dgm:param type="dstNode" val="background2"/>
                  </dgm:alg>
                  <dgm:shape xmlns:r="http://schemas.openxmlformats.org/officeDocument/2006/relationships" type="conn" r:blip="" zOrderOff="-999">
                    <dgm:adjLst/>
                  </dgm:shape>
                  <dgm:presOf axis="self"/>
                  <dgm:constrLst>
                    <dgm:constr type="begPad"/>
                    <dgm:constr type="endPad"/>
                  </dgm:constrLst>
                  <dgm:ruleLst/>
                </dgm:layoutNode>
              </dgm:forEach>
              <dgm:forEach name="Name11" axis="self" ptType="node">
                <dgm:layoutNode name="hierRoot2">
                  <dgm:alg type="hierRoot"/>
                  <dgm:shape xmlns:r="http://schemas.openxmlformats.org/officeDocument/2006/relationships" r:blip="">
                    <dgm:adjLst/>
                  </dgm:shape>
                  <dgm:presOf/>
                  <dgm:constrLst>
                    <dgm:constr type="bendDist" for="des" ptType="parTrans" refType="sp" fact="0.5"/>
                  </dgm:constrLst>
                  <dgm:ruleLst/>
                  <dgm:layoutNode name="composite2">
                    <dgm:alg type="composite"/>
                    <dgm:shape xmlns:r="http://schemas.openxmlformats.org/officeDocument/2006/relationships" r:blip="">
                      <dgm:adjLst/>
                    </dgm:shape>
                    <dgm:presOf/>
                    <dgm:constrLst>
                      <dgm:constr type="w" for="ch" forName="background2" refType="w" fact="0.9"/>
                      <dgm:constr type="h" for="ch" forName="background2" refType="w" refFor="ch" refForName="background2" fact="0.635"/>
                      <dgm:constr type="t" for="ch" forName="background2"/>
                      <dgm:constr type="l" for="ch" forName="background2"/>
                      <dgm:constr type="w" for="ch" forName="text2" refType="w" fact="0.9"/>
                      <dgm:constr type="h" for="ch" forName="text2" refType="w" refFor="ch" refForName="text2" fact="0.635"/>
                      <dgm:constr type="t" for="ch" forName="text2" refType="w" fact="0.095"/>
                      <dgm:constr type="l" for="ch" forName="text2" refType="w" fact="0.1"/>
                    </dgm:constrLst>
                    <dgm:ruleLst/>
                    <dgm:layoutNode name="background2" moveWith="text2">
                      <dgm:alg type="sp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/>
                      <dgm:constrLst/>
                      <dgm:ruleLst/>
                    </dgm:layoutNode>
                    <dgm:layoutNode name="text2" styleLbl="fgAcc2">
                      <dgm:varLst>
                        <dgm:chPref val="3"/>
                      </dgm:varLst>
                      <dgm:alg type="tx"/>
                      <dgm:shape xmlns:r="http://schemas.openxmlformats.org/officeDocument/2006/relationships" type="roundRect" r:blip="">
                        <dgm:adjLst>
                          <dgm:adj idx="1" val="0.1"/>
                        </dgm:adjLst>
                      </dgm:shape>
                      <dgm:presOf axis="self"/>
                      <dgm:constrLst>
                        <dgm:constr type="tMarg" refType="primFontSz" fact="0.3"/>
                        <dgm:constr type="bMarg" refType="primFontSz" fact="0.3"/>
                        <dgm:constr type="lMarg" refType="primFontSz" fact="0.3"/>
                        <dgm:constr type="rMarg" refType="primFontSz" fact="0.3"/>
                      </dgm:constrLst>
                      <dgm:ruleLst>
                        <dgm:rule type="primFontSz" val="5" fact="NaN" max="NaN"/>
                      </dgm:ruleLst>
                    </dgm:layoutNode>
                  </dgm:layoutNode>
                  <dgm:layoutNode name="hierChild3">
                    <dgm:choose name="Name12">
                      <dgm:if name="Name13" func="var" arg="dir" op="equ" val="norm">
                        <dgm:alg type="hierChild">
                          <dgm:param type="linDir" val="fromL"/>
                        </dgm:alg>
                      </dgm:if>
                      <dgm:else name="Name14">
                        <dgm:alg type="hierChild">
                          <dgm:param type="linDir" val="fromR"/>
                        </dgm:alg>
                      </dgm:else>
                    </dgm:choose>
                    <dgm:shape xmlns:r="http://schemas.openxmlformats.org/officeDocument/2006/relationships" r:blip="">
                      <dgm:adjLst/>
                    </dgm:shape>
                    <dgm:presOf/>
                    <dgm:constrLst/>
                    <dgm:ruleLst/>
                    <dgm:forEach name="Name15" axis="ch">
                      <dgm:forEach name="Name16" axis="self" ptType="parTrans" cnt="1">
                        <dgm:layoutNode name="Name17">
                          <dgm:alg type="conn">
                            <dgm:param type="dim" val="1D"/>
                            <dgm:param type="endSty" val="noArr"/>
                            <dgm:param type="connRout" val="bend"/>
                            <dgm:param type="bendPt" val="end"/>
                            <dgm:param type="begPts" val="bCtr"/>
                            <dgm:param type="endPts" val="tCtr"/>
                            <dgm:param type="srcNode" val="background2"/>
                            <dgm:param type="dstNode" val="background3"/>
                          </dgm:alg>
                          <dgm:shape xmlns:r="http://schemas.openxmlformats.org/officeDocument/2006/relationships" type="conn" r:blip="" zOrderOff="-999">
                            <dgm:adjLst/>
                          </dgm:shape>
                          <dgm:presOf axis="self"/>
                          <dgm:constrLst>
                            <dgm:constr type="begPad"/>
                            <dgm:constr type="endPad"/>
                          </dgm:constrLst>
                          <dgm:ruleLst/>
                        </dgm:layoutNode>
                      </dgm:forEach>
                      <dgm:forEach name="Name18" axis="self" ptType="node">
                        <dgm:layoutNode name="hierRoot3">
                          <dgm:alg type="hierRoot"/>
                          <dgm:shape xmlns:r="http://schemas.openxmlformats.org/officeDocument/2006/relationships" r:blip="">
                            <dgm:adjLst/>
                          </dgm:shape>
                          <dgm:presOf/>
                          <dgm:constrLst>
                            <dgm:constr type="bendDist" for="des" ptType="parTrans" refType="sp" fact="0.5"/>
                          </dgm:constrLst>
                          <dgm:ruleLst/>
                          <dgm:layoutNode name="composite3">
                            <dgm:alg type="composite"/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>
                              <dgm:constr type="w" for="ch" forName="background3" refType="w" fact="0.9"/>
                              <dgm:constr type="h" for="ch" forName="background3" refType="w" refFor="ch" refForName="background3" fact="0.635"/>
                              <dgm:constr type="t" for="ch" forName="background3"/>
                              <dgm:constr type="l" for="ch" forName="background3"/>
                              <dgm:constr type="w" for="ch" forName="text3" refType="w" fact="0.9"/>
                              <dgm:constr type="h" for="ch" forName="text3" refType="w" refFor="ch" refForName="text3" fact="0.635"/>
                              <dgm:constr type="t" for="ch" forName="text3" refType="w" fact="0.095"/>
                              <dgm:constr type="l" for="ch" forName="text3" refType="w" fact="0.1"/>
                            </dgm:constrLst>
                            <dgm:ruleLst/>
                            <dgm:layoutNode name="background3" moveWith="text3">
                              <dgm:alg type="sp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/>
                              <dgm:constrLst/>
                              <dgm:ruleLst/>
                            </dgm:layoutNode>
                            <dgm:layoutNode name="text3" styleLbl="fgAcc3">
                              <dgm:varLst>
                                <dgm:chPref val="3"/>
                              </dgm:varLst>
                              <dgm:alg type="tx"/>
                              <dgm:shape xmlns:r="http://schemas.openxmlformats.org/officeDocument/2006/relationships" type="roundRect" r:blip="">
                                <dgm:adjLst>
                                  <dgm:adj idx="1" val="0.1"/>
                                </dgm:adjLst>
                              </dgm:shape>
                              <dgm:presOf axis="self"/>
                              <dgm:constrLst>
                                <dgm:constr type="tMarg" refType="primFontSz" fact="0.3"/>
                                <dgm:constr type="bMarg" refType="primFontSz" fact="0.3"/>
                                <dgm:constr type="lMarg" refType="primFontSz" fact="0.3"/>
                                <dgm:constr type="rMarg" refType="primFontSz" fact="0.3"/>
                              </dgm:constrLst>
                              <dgm:ruleLst>
                                <dgm:rule type="primFontSz" val="5" fact="NaN" max="NaN"/>
                              </dgm:ruleLst>
                            </dgm:layoutNode>
                          </dgm:layoutNode>
                          <dgm:layoutNode name="hierChild4">
                            <dgm:choose name="Name19">
                              <dgm:if name="Name20" func="var" arg="dir" op="equ" val="norm">
                                <dgm:alg type="hierChild">
                                  <dgm:param type="linDir" val="fromL"/>
                                </dgm:alg>
                              </dgm:if>
                              <dgm:else name="Name21">
                                <dgm:alg type="hierChild">
                                  <dgm:param type="linDir" val="fromR"/>
                                </dgm:alg>
                              </dgm:else>
                            </dgm:choose>
                            <dgm:shape xmlns:r="http://schemas.openxmlformats.org/officeDocument/2006/relationships" r:blip="">
                              <dgm:adjLst/>
                            </dgm:shape>
                            <dgm:presOf/>
                            <dgm:constrLst/>
                            <dgm:ruleLst/>
                            <dgm:forEach name="repeat" axis="ch">
                              <dgm:forEach name="Name22" axis="self" ptType="parTrans" cnt="1">
                                <dgm:layoutNode name="Name23">
                                  <dgm:choose name="Name24">
                                    <dgm:if name="Name25" axis="self" func="depth" op="lte" val="4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3"/>
                                        <dgm:param type="dstNode" val="background4"/>
                                      </dgm:alg>
                                    </dgm:if>
                                    <dgm:else name="Name26">
                                      <dgm:alg type="conn">
                                        <dgm:param type="dim" val="1D"/>
                                        <dgm:param type="endSty" val="noArr"/>
                                        <dgm:param type="connRout" val="bend"/>
                                        <dgm:param type="bendPt" val="end"/>
                                        <dgm:param type="begPts" val="bCtr"/>
                                        <dgm:param type="endPts" val="tCtr"/>
                                        <dgm:param type="srcNode" val="background4"/>
                                        <dgm:param type="dstNode" val="background4"/>
                                      </dgm:alg>
                                    </dgm:else>
                                  </dgm:choose>
                                  <dgm:shape xmlns:r="http://schemas.openxmlformats.org/officeDocument/2006/relationships" type="conn" r:blip="" zOrderOff="-999">
                                    <dgm:adjLst/>
                                  </dgm:shape>
                                  <dgm:presOf axis="self"/>
                                  <dgm:constrLst>
                                    <dgm:constr type="begPad"/>
                                    <dgm:constr type="endPad"/>
                                  </dgm:constrLst>
                                  <dgm:ruleLst/>
                                </dgm:layoutNode>
                              </dgm:forEach>
                              <dgm:forEach name="Name27" axis="self" ptType="node">
                                <dgm:layoutNode name="hierRoot4">
                                  <dgm:alg type="hierRoot"/>
                                  <dgm:shape xmlns:r="http://schemas.openxmlformats.org/officeDocument/2006/relationships" r:blip="">
                                    <dgm:adjLst/>
                                  </dgm:shape>
                                  <dgm:presOf/>
                                  <dgm:constrLst>
                                    <dgm:constr type="bendDist" for="des" ptType="parTrans" refType="sp" fact="0.5"/>
                                  </dgm:constrLst>
                                  <dgm:ruleLst/>
                                  <dgm:layoutNode name="composite4">
                                    <dgm:alg type="composite"/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>
                                      <dgm:constr type="w" for="ch" forName="background4" refType="w" fact="0.9"/>
                                      <dgm:constr type="h" for="ch" forName="background4" refType="w" refFor="ch" refForName="background4" fact="0.635"/>
                                      <dgm:constr type="t" for="ch" forName="background4"/>
                                      <dgm:constr type="l" for="ch" forName="background4"/>
                                      <dgm:constr type="w" for="ch" forName="text4" refType="w" fact="0.9"/>
                                      <dgm:constr type="h" for="ch" forName="text4" refType="w" refFor="ch" refForName="text4" fact="0.635"/>
                                      <dgm:constr type="t" for="ch" forName="text4" refType="w" fact="0.095"/>
                                      <dgm:constr type="l" for="ch" forName="text4" refType="w" fact="0.1"/>
                                    </dgm:constrLst>
                                    <dgm:ruleLst/>
                                    <dgm:layoutNode name="background4" moveWith="text4">
                                      <dgm:alg type="sp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/>
                                      <dgm:constrLst/>
                                      <dgm:ruleLst/>
                                    </dgm:layoutNode>
                                    <dgm:layoutNode name="text4" styleLbl="fgAcc4">
                                      <dgm:varLst>
                                        <dgm:chPref val="3"/>
                                      </dgm:varLst>
                                      <dgm:alg type="tx"/>
                                      <dgm:shape xmlns:r="http://schemas.openxmlformats.org/officeDocument/2006/relationships" type="roundRect" r:blip="">
                                        <dgm:adjLst>
                                          <dgm:adj idx="1" val="0.1"/>
                                        </dgm:adjLst>
                                      </dgm:shape>
                                      <dgm:presOf axis="self"/>
                                      <dgm:constrLst>
                                        <dgm:constr type="tMarg" refType="primFontSz" fact="0.3"/>
                                        <dgm:constr type="bMarg" refType="primFontSz" fact="0.3"/>
                                        <dgm:constr type="lMarg" refType="primFontSz" fact="0.3"/>
                                        <dgm:constr type="rMarg" refType="primFontSz" fact="0.3"/>
                                      </dgm:constrLst>
                                      <dgm:ruleLst>
                                        <dgm:rule type="primFontSz" val="5" fact="NaN" max="NaN"/>
                                      </dgm:ruleLst>
                                    </dgm:layoutNode>
                                  </dgm:layoutNode>
                                  <dgm:layoutNode name="hierChild5">
                                    <dgm:choose name="Name28">
                                      <dgm:if name="Name29" func="var" arg="dir" op="equ" val="norm">
                                        <dgm:alg type="hierChild">
                                          <dgm:param type="linDir" val="fromL"/>
                                        </dgm:alg>
                                      </dgm:if>
                                      <dgm:else name="Name30">
                                        <dgm:alg type="hierChild">
                                          <dgm:param type="linDir" val="fromR"/>
                                        </dgm:alg>
                                      </dgm:else>
                                    </dgm:choose>
                                    <dgm:shape xmlns:r="http://schemas.openxmlformats.org/officeDocument/2006/relationships" r:blip="">
                                      <dgm:adjLst/>
                                    </dgm:shape>
                                    <dgm:presOf/>
                                    <dgm:constrLst/>
                                    <dgm:ruleLst/>
                                    <dgm:forEach name="Name31" ref="repeat"/>
                                  </dgm:layoutNode>
                                </dgm:layoutNode>
                              </dgm:forEach>
                            </dgm:forEach>
                          </dgm:layoutNode>
                        </dgm:layoutNode>
                      </dgm:forEach>
                    </dgm:forEach>
                  </dgm:layoutNode>
                </dgm:layoutNode>
              </dgm:forEach>
            </dgm:forEach>
          </dgm:layoutNode>
        </dgm:layoutNode>
      </dgm:forEach>
    </dgm:forEach>
  </dgm:layoutNode>
</dgm:layoutDef>
</file>

<file path=ppt/diagrams/layout3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layout4.xml><?xml version="1.0" encoding="utf-8"?>
<dgm:layoutDef xmlns:dgm="http://schemas.openxmlformats.org/drawingml/2006/diagram" xmlns:a="http://schemas.openxmlformats.org/drawingml/2006/main" uniqueId="urn:microsoft.com/office/officeart/2005/8/layout/vList2">
  <dgm:title val=""/>
  <dgm:desc val=""/>
  <dgm:catLst>
    <dgm:cat type="list" pri="3000"/>
    <dgm:cat type="convert" pri="1000"/>
  </dgm:catLst>
  <dgm:sampData>
    <dgm:dataModel>
      <dgm:ptLst>
        <dgm:pt modelId="0" type="doc"/>
        <dgm:pt modelId="1">
          <dgm:prSet phldr="1"/>
        </dgm:pt>
        <dgm:pt modelId="11">
          <dgm:prSet phldr="1"/>
        </dgm:pt>
        <dgm:pt modelId="2">
          <dgm:prSet phldr="1"/>
        </dgm:pt>
        <dgm:pt modelId="21">
          <dgm:prSet phldr="1"/>
        </dgm:pt>
      </dgm:ptLst>
      <dgm:cxnLst>
        <dgm:cxn modelId="4" srcId="0" destId="1" srcOrd="0" destOrd="0"/>
        <dgm:cxn modelId="5" srcId="0" destId="2" srcOrd="1" destOrd="0"/>
        <dgm:cxn modelId="12" srcId="1" destId="11" srcOrd="0" destOrd="0"/>
        <dgm:cxn modelId="23" srcId="2" destId="21" srcOrd="0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3" srcId="0" destId="1" srcOrd="0" destOrd="0"/>
        <dgm:cxn modelId="4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animLvl val="lvl"/>
      <dgm:resizeHandles val="exact"/>
    </dgm:varLst>
    <dgm:alg type="lin">
      <dgm:param type="linDir" val="fromT"/>
      <dgm:param type="vertAlign" val="mid"/>
    </dgm:alg>
    <dgm:shape xmlns:r="http://schemas.openxmlformats.org/officeDocument/2006/relationships" r:blip="">
      <dgm:adjLst/>
    </dgm:shape>
    <dgm:presOf/>
    <dgm:constrLst>
      <dgm:constr type="w" for="ch" forName="parentText" refType="w"/>
      <dgm:constr type="h" for="ch" forName="parentText" refType="primFontSz" refFor="ch" refForName="parentText" fact="0.52"/>
      <dgm:constr type="w" for="ch" forName="childText" refType="w"/>
      <dgm:constr type="h" for="ch" forName="childText" refType="primFontSz" refFor="ch" refForName="parentText" fact="0.46"/>
      <dgm:constr type="h" for="ch" forName="parentText" op="equ"/>
      <dgm:constr type="primFontSz" for="ch" forName="parentText" op="equ" val="65"/>
      <dgm:constr type="primFontSz" for="ch" forName="childText" refType="primFontSz" refFor="ch" refForName="parentText" op="equ"/>
      <dgm:constr type="h" for="ch" forName="spacer" refType="primFontSz" refFor="ch" refForName="parentText" fact="0.08"/>
    </dgm:constrLst>
    <dgm:ruleLst>
      <dgm:rule type="primFontSz" for="ch" forName="parentText" val="5" fact="NaN" max="NaN"/>
    </dgm:ruleLst>
    <dgm:forEach name="Name0" axis="ch" ptType="node">
      <dgm:layoutNode name="parentText" styleLbl="node1">
        <dgm:varLst>
          <dgm:chMax val="0"/>
          <dgm:bulletEnabled val="1"/>
        </dgm:varLst>
        <dgm:alg type="tx">
          <dgm:param type="parTxLTRAlign" val="l"/>
          <dgm:param type="parTxRTLAlign" val="r"/>
        </dgm:alg>
        <dgm:shape xmlns:r="http://schemas.openxmlformats.org/officeDocument/2006/relationships" type="roundRect" r:blip="">
          <dgm:adjLst/>
        </dgm:shape>
        <dgm:presOf axis="self"/>
        <dgm:constrLst>
          <dgm:constr type="tMarg" refType="primFontSz" fact="0.3"/>
          <dgm:constr type="bMarg" refType="primFontSz" fact="0.3"/>
          <dgm:constr type="lMarg" refType="primFontSz" fact="0.3"/>
          <dgm:constr type="rMarg" refType="primFontSz" fact="0.3"/>
        </dgm:constrLst>
        <dgm:ruleLst>
          <dgm:rule type="h" val="INF" fact="NaN" max="NaN"/>
        </dgm:ruleLst>
      </dgm:layoutNode>
      <dgm:choose name="Name1">
        <dgm:if name="Name2" axis="ch" ptType="node" func="cnt" op="gte" val="1">
          <dgm:layoutNode name="childText" styleLbl="revTx">
            <dgm:varLst>
              <dgm:bulletEnabled val="1"/>
            </dgm:varLst>
            <dgm:alg type="tx">
              <dgm:param type="stBulletLvl" val="1"/>
              <dgm:param type="lnSpAfChP" val="20"/>
            </dgm:alg>
            <dgm:shape xmlns:r="http://schemas.openxmlformats.org/officeDocument/2006/relationships" type="rect" r:blip="">
              <dgm:adjLst/>
            </dgm:shape>
            <dgm:presOf axis="des" ptType="node"/>
            <dgm:constrLst>
              <dgm:constr type="tMarg" refType="primFontSz" fact="0.1"/>
              <dgm:constr type="bMarg" refType="primFontSz" fact="0.1"/>
              <dgm:constr type="lMarg" refType="w" fact="0.09"/>
            </dgm:constrLst>
            <dgm:ruleLst>
              <dgm:rule type="h" val="INF" fact="NaN" max="NaN"/>
            </dgm:ruleLst>
          </dgm:layoutNode>
        </dgm:if>
        <dgm:else name="Name3">
          <dgm:choose name="Name4">
            <dgm:if name="Name5" axis="par ch" ptType="doc node" func="cnt" op="gte" val="2">
              <dgm:forEach name="Name6" axis="followSib" ptType="sibTrans" cnt="1">
                <dgm:layoutNode name="spacer">
                  <dgm:alg type="sp"/>
                  <dgm:shape xmlns:r="http://schemas.openxmlformats.org/officeDocument/2006/relationships" r:blip="">
                    <dgm:adjLst/>
                  </dgm:shape>
                  <dgm:presOf/>
                  <dgm:constrLst/>
                  <dgm:ruleLst/>
                </dgm:layoutNode>
              </dgm:forEach>
            </dgm:if>
            <dgm:else name="Name7"/>
          </dgm:choose>
        </dgm:else>
      </dgm:choose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2">
  <dgm:title val=""/>
  <dgm:desc val=""/>
  <dgm:catLst>
    <dgm:cat type="simple" pri="102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3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2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3.xml><?xml version="1.0" encoding="utf-8"?>
<dgm:styleDef xmlns:dgm="http://schemas.openxmlformats.org/drawingml/2006/diagram" xmlns:a="http://schemas.openxmlformats.org/drawingml/2006/main" uniqueId="urn:microsoft.com/office/officeart/2005/8/quickstyle/simple4">
  <dgm:title val=""/>
  <dgm:desc val=""/>
  <dgm:catLst>
    <dgm:cat type="simple" pri="104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2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2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diagrams/quickStyle4.xml><?xml version="1.0" encoding="utf-8"?>
<dgm:styleDef xmlns:dgm="http://schemas.openxmlformats.org/drawingml/2006/diagram" xmlns:a="http://schemas.openxmlformats.org/drawingml/2006/main" uniqueId="urn:microsoft.com/office/officeart/2005/8/quickstyle/simple5">
  <dgm:title val=""/>
  <dgm:desc val=""/>
  <dgm:catLst>
    <dgm:cat type="simple" pri="105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1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2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3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3">
        <a:scrgbClr r="0" g="0" b="0"/>
      </a:fillRef>
      <a:effectRef idx="3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F0273CCD-678B-4578-A869-B19D87CF52CF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1143000" y="685800"/>
            <a:ext cx="4572000" cy="34290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720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B0F1597-2442-47E3-97E2-7E550C1B2C60}" type="slidenum">
              <a:rPr lang="en-US" smtClean="0"/>
              <a:pPr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60718316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127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254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381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507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5634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2761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199888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015" algn="l" defTabSz="914254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298" name="Rectangle 7"/>
          <p:cNvSpPr>
            <a:spLocks noGrp="1" noChangeArrowheads="1"/>
          </p:cNvSpPr>
          <p:nvPr>
            <p:ph type="sldNum" sz="quarter" idx="5"/>
          </p:nvPr>
        </p:nvSpPr>
        <p:spPr>
          <a:noFill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  <p:txBody>
          <a:bodyPr/>
          <a:lstStyle>
            <a:lvl1pPr defTabSz="930275"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 defTabSz="930275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 defTabSz="930275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 defTabSz="930275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 defTabSz="930275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defTabSz="930275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C2A13874-3594-864B-8A1D-25A2F8E2C6E3}" type="slidenum">
              <a:rPr lang="en-US" altLang="en-US" sz="1200"/>
              <a:pPr/>
              <a:t>27</a:t>
            </a:fld>
            <a:endParaRPr lang="en-US" altLang="en-US" sz="1200" dirty="0"/>
          </a:p>
        </p:txBody>
      </p:sp>
      <p:sp>
        <p:nvSpPr>
          <p:cNvPr id="55299" name="Rectangle 2"/>
          <p:cNvSpPr>
            <a:spLocks noGrp="1" noRot="1" noChangeAspect="1" noChangeArrowheads="1" noTextEdit="1"/>
          </p:cNvSpPr>
          <p:nvPr>
            <p:ph type="sldImg"/>
          </p:nvPr>
        </p:nvSpPr>
        <p:spPr>
          <a:xfrm>
            <a:off x="1174750" y="695325"/>
            <a:ext cx="4641850" cy="3481388"/>
          </a:xfrm>
          <a:solidFill>
            <a:srgbClr val="FFFFFF"/>
          </a:solidFill>
          <a:ln/>
        </p:spPr>
      </p:sp>
      <p:sp>
        <p:nvSpPr>
          <p:cNvPr id="55300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931863" y="4410075"/>
            <a:ext cx="5127625" cy="4176713"/>
          </a:xfrm>
          <a:solidFill>
            <a:srgbClr val="FFFFFF"/>
          </a:solidFill>
          <a:ln>
            <a:solidFill>
              <a:srgbClr val="000000"/>
            </a:solidFill>
            <a:miter lim="800000"/>
            <a:headEnd/>
            <a:tailEnd/>
          </a:ln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  <a:ext uri="{FAA26D3D-D897-4be2-8F04-BA451C77F1D7}">
              <ma14:placeholderFlag xmlns="" xmlns:ma14="http://schemas.microsoft.com/office/mac/drawingml/2011/main" val="1"/>
            </a:ext>
          </a:extLst>
        </p:spPr>
        <p:txBody>
          <a:bodyPr lIns="91248" tIns="45624" rIns="91248" bIns="45624"/>
          <a:lstStyle/>
          <a:p>
            <a:endParaRPr lang="en-US" altLang="en-US" dirty="0">
              <a:latin typeface="Times New Roman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327264389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0481" name="Slide Image Placeholder 1">
            <a:extLst>
              <a:ext uri="{FF2B5EF4-FFF2-40B4-BE49-F238E27FC236}">
                <a16:creationId xmlns:a16="http://schemas.microsoft.com/office/drawing/2014/main" id="{2F8F91E3-CA6B-044B-BE44-894B3F5C77CF}"/>
              </a:ext>
            </a:extLst>
          </p:cNvPr>
          <p:cNvSpPr>
            <a:spLocks noGrp="1" noRot="1" noChangeAspect="1" noChangeArrowheads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0482" name="Notes Placeholder 2">
            <a:extLst>
              <a:ext uri="{FF2B5EF4-FFF2-40B4-BE49-F238E27FC236}">
                <a16:creationId xmlns:a16="http://schemas.microsoft.com/office/drawing/2014/main" id="{0A4B5CD9-C2F5-9F44-8BF5-33A47B63E413}"/>
              </a:ext>
            </a:extLst>
          </p:cNvPr>
          <p:cNvSpPr>
            <a:spLocks noGrp="1" noChangeArrowheads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n-US" altLang="en-US" dirty="0">
              <a:ea typeface="ＭＳ Ｐゴシック" panose="020B0600070205080204" pitchFamily="34" charset="-128"/>
            </a:endParaRPr>
          </a:p>
        </p:txBody>
      </p:sp>
      <p:sp>
        <p:nvSpPr>
          <p:cNvPr id="20483" name="Slide Number Placeholder 3">
            <a:extLst>
              <a:ext uri="{FF2B5EF4-FFF2-40B4-BE49-F238E27FC236}">
                <a16:creationId xmlns:a16="http://schemas.microsoft.com/office/drawing/2014/main" id="{3E745CDB-6F91-1848-ABDD-A971CAE7B67C}"/>
              </a:ext>
            </a:extLst>
          </p:cNvPr>
          <p:cNvSpPr>
            <a:spLocks noGrp="1" noChangeArrowheads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fld id="{9F39DAD0-C6C1-4241-BCDA-A131063EBCDE}" type="slidenum">
              <a:rPr lang="en-US" altLang="en-US" sz="1200" smtClean="0">
                <a:latin typeface="Calibri" panose="020F0502020204030204" pitchFamily="34" charset="0"/>
              </a:rPr>
              <a:pPr/>
              <a:t>32</a:t>
            </a:fld>
            <a:endParaRPr lang="en-US" altLang="en-US" sz="1200" dirty="0">
              <a:latin typeface="Calibri" panose="020F0502020204030204" pitchFamily="34" charset="0"/>
            </a:endParaRPr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553" name="Slide Image Placeholder 1">
            <a:extLst>
              <a:ext uri="{FF2B5EF4-FFF2-40B4-BE49-F238E27FC236}">
                <a16:creationId xmlns:a16="http://schemas.microsoft.com/office/drawing/2014/main" id="{284C818A-094C-B842-9AD8-9E20EF3A48F4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3554" name="Notes Placeholder 2">
            <a:extLst>
              <a:ext uri="{FF2B5EF4-FFF2-40B4-BE49-F238E27FC236}">
                <a16:creationId xmlns:a16="http://schemas.microsoft.com/office/drawing/2014/main" id="{DFA25F8D-CC6F-044E-A70E-EFA78062F00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en-US">
              <a:ea typeface="ＭＳ Ｐゴシック" panose="020B0600070205080204" pitchFamily="34" charset="-128"/>
            </a:endParaRPr>
          </a:p>
        </p:txBody>
      </p:sp>
      <p:sp>
        <p:nvSpPr>
          <p:cNvPr id="23555" name="Slide Number Placeholder 3">
            <a:extLst>
              <a:ext uri="{FF2B5EF4-FFF2-40B4-BE49-F238E27FC236}">
                <a16:creationId xmlns:a16="http://schemas.microsoft.com/office/drawing/2014/main" id="{6239FB77-612A-4B4C-8B89-D8B66580A6C6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738E92F2-6BCD-1F4A-AFD8-17B7C9DFD5A6}" type="slidenum">
              <a:rPr lang="en-US" altLang="en-US" smtClean="0"/>
              <a:pPr>
                <a:spcBef>
                  <a:spcPct val="0"/>
                </a:spcBef>
              </a:pPr>
              <a:t>34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5601" name="Slide Image Placeholder 1">
            <a:extLst>
              <a:ext uri="{FF2B5EF4-FFF2-40B4-BE49-F238E27FC236}">
                <a16:creationId xmlns:a16="http://schemas.microsoft.com/office/drawing/2014/main" id="{6B6B8FC6-3DB3-CF4D-86EA-B8CF98B7D583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5602" name="Notes Placeholder 2">
            <a:extLst>
              <a:ext uri="{FF2B5EF4-FFF2-40B4-BE49-F238E27FC236}">
                <a16:creationId xmlns:a16="http://schemas.microsoft.com/office/drawing/2014/main" id="{4CF04327-2CC5-D24A-9248-68EDD91784AB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en-US">
              <a:ea typeface="ＭＳ Ｐゴシック" panose="020B0600070205080204" pitchFamily="34" charset="-128"/>
            </a:endParaRPr>
          </a:p>
        </p:txBody>
      </p:sp>
      <p:sp>
        <p:nvSpPr>
          <p:cNvPr id="25603" name="Slide Number Placeholder 3">
            <a:extLst>
              <a:ext uri="{FF2B5EF4-FFF2-40B4-BE49-F238E27FC236}">
                <a16:creationId xmlns:a16="http://schemas.microsoft.com/office/drawing/2014/main" id="{314B6234-FA41-C74E-B133-5871A6DF3BF8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0133400-74F3-B544-A6B0-6E0878637A48}" type="slidenum">
              <a:rPr lang="en-US" altLang="en-US" smtClean="0"/>
              <a:pPr>
                <a:spcBef>
                  <a:spcPct val="0"/>
                </a:spcBef>
              </a:pPr>
              <a:t>35</a:t>
            </a:fld>
            <a:endParaRPr lang="en-US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697" name="Slide Image Placeholder 1">
            <a:extLst>
              <a:ext uri="{FF2B5EF4-FFF2-40B4-BE49-F238E27FC236}">
                <a16:creationId xmlns:a16="http://schemas.microsoft.com/office/drawing/2014/main" id="{76DFC586-D779-A341-8AB3-EE0AB6102222}"/>
              </a:ext>
            </a:extLst>
          </p:cNvPr>
          <p:cNvSpPr>
            <a:spLocks noGrp="1" noRot="1" noChangeAspect="1" noTextEdit="1"/>
          </p:cNvSpPr>
          <p:nvPr>
            <p:ph type="sldImg"/>
          </p:nvPr>
        </p:nvSpPr>
        <p:spPr bwMode="auto">
          <a:noFill/>
          <a:ln>
            <a:solidFill>
              <a:srgbClr val="000000"/>
            </a:solidFill>
            <a:miter lim="800000"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sp>
      <p:sp>
        <p:nvSpPr>
          <p:cNvPr id="29698" name="Notes Placeholder 2">
            <a:extLst>
              <a:ext uri="{FF2B5EF4-FFF2-40B4-BE49-F238E27FC236}">
                <a16:creationId xmlns:a16="http://schemas.microsoft.com/office/drawing/2014/main" id="{D353B26B-9A2C-B04D-A2FA-26FDCD853861}"/>
              </a:ext>
            </a:extLst>
          </p:cNvPr>
          <p:cNvSpPr>
            <a:spLocks noGrp="1"/>
          </p:cNvSpPr>
          <p:nvPr>
            <p:ph type="body" idx="1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 numCol="1" anchor="t" anchorCtr="0" compatLnSpc="1">
            <a:prstTxWarp prst="textNoShape">
              <a:avLst/>
            </a:prstTxWarp>
          </a:bodyPr>
          <a:lstStyle/>
          <a:p>
            <a:endParaRPr lang="es-ES" altLang="en-US">
              <a:ea typeface="ＭＳ Ｐゴシック" panose="020B0600070205080204" pitchFamily="34" charset="-128"/>
            </a:endParaRPr>
          </a:p>
        </p:txBody>
      </p:sp>
      <p:sp>
        <p:nvSpPr>
          <p:cNvPr id="29699" name="Slide Number Placeholder 3">
            <a:extLst>
              <a:ext uri="{FF2B5EF4-FFF2-40B4-BE49-F238E27FC236}">
                <a16:creationId xmlns:a16="http://schemas.microsoft.com/office/drawing/2014/main" id="{77C4C940-71B5-EB49-A919-95115D0B8DEF}"/>
              </a:ext>
            </a:extLst>
          </p:cNvPr>
          <p:cNvSpPr>
            <a:spLocks noGrp="1"/>
          </p:cNvSpPr>
          <p:nvPr>
            <p:ph type="sldNum" sz="quarter" idx="5"/>
          </p:nvPr>
        </p:nvSpPr>
        <p:spPr bwMode="auto"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1pPr>
            <a:lvl2pPr marL="742950" indent="-28575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2pPr>
            <a:lvl3pPr marL="11430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3pPr>
            <a:lvl4pPr marL="16002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4pPr>
            <a:lvl5pPr marL="2057400" indent="-228600">
              <a:spcBef>
                <a:spcPct val="30000"/>
              </a:spcBef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5pPr>
            <a:lvl6pPr marL="25146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6pPr>
            <a:lvl7pPr marL="29718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7pPr>
            <a:lvl8pPr marL="34290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8pPr>
            <a:lvl9pPr marL="3886200" indent="-228600" defTabSz="457200" eaLnBrk="0" fontAlgn="base" hangingPunct="0">
              <a:spcBef>
                <a:spcPct val="30000"/>
              </a:spcBef>
              <a:spcAft>
                <a:spcPct val="0"/>
              </a:spcAft>
              <a:defRPr sz="1200">
                <a:solidFill>
                  <a:schemeClr val="tx1"/>
                </a:solidFill>
                <a:latin typeface="Calibri" panose="020F0502020204030204" pitchFamily="34" charset="0"/>
                <a:ea typeface="ＭＳ Ｐゴシック" panose="020B0600070205080204" pitchFamily="34" charset="-128"/>
              </a:defRPr>
            </a:lvl9pPr>
          </a:lstStyle>
          <a:p>
            <a:pPr>
              <a:spcBef>
                <a:spcPct val="0"/>
              </a:spcBef>
            </a:pPr>
            <a:fld id="{EB88A574-B84B-3447-83CC-D759860DC0D1}" type="slidenum">
              <a:rPr lang="en-US" altLang="en-US" smtClean="0"/>
              <a:pPr>
                <a:spcBef>
                  <a:spcPct val="0"/>
                </a:spcBef>
              </a:pPr>
              <a:t>36</a:t>
            </a:fld>
            <a:endParaRPr lang="en-US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4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</p:spPr>
        <p:txBody>
          <a:bodyPr/>
          <a:lstStyle/>
          <a:p>
            <a:r>
              <a:rPr lang="en-US" dirty="0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</p:spPr>
        <p:txBody>
          <a:bodyPr/>
          <a:lstStyle>
            <a:lvl1pPr marL="0" indent="0" algn="ctr">
              <a:buNone/>
              <a:defRPr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 dirty="0"/>
              <a:t>Click to edit Master subtitle style</a:t>
            </a:r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/>
          <a:lstStyle/>
          <a:p>
            <a:fld id="{4EF91CF9-BD6F-47A4-9431-1FFD04E67DF2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 lIns="91425" tIns="45713" rIns="91425" bIns="45713">
            <a:norm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4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29F859A-6F4B-434E-BD99-7B24F85BFC2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28076385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68ED6713-163C-1392-154D-AECD7A57C56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C9FA8907-ED95-4AEB-8472-9AACDD5210F4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12D9D10E-C3E7-F00F-E7AA-DF4E3979D29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37F4263F-A6B8-4398-CC02-6F23AB31910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471C180-6D18-4D8E-8179-07BF97621394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36115363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13855386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384156413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</p:spPr>
        <p:txBody>
          <a:bodyPr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</p:spPr>
        <p:txBody>
          <a:bodyPr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815976445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38600" cy="4525963"/>
          </a:xfrm>
        </p:spPr>
        <p:txBody>
          <a:bodyPr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34401687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</p:spPr>
        <p:txBody>
          <a:bodyPr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8069685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883608902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algn="ctr">
              <a:defRPr sz="4400" baseline="0">
                <a:latin typeface="Tw Cen MT" charset="0"/>
                <a:ea typeface="Tw Cen MT" charset="0"/>
                <a:cs typeface="Tw Cen MT" charset="0"/>
              </a:defRPr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>
                <a:latin typeface="Tw Cen MT" charset="0"/>
                <a:ea typeface="Tw Cen MT" charset="0"/>
                <a:cs typeface="Tw Cen MT" charset="0"/>
              </a:defRPr>
            </a:lvl1pPr>
            <a:lvl2pPr marL="742831" indent="-285704">
              <a:buFont typeface="Wingdings" charset="2"/>
              <a:buChar char="§"/>
              <a:defRPr>
                <a:latin typeface="Tw Cen MT" charset="0"/>
                <a:ea typeface="Tw Cen MT" charset="0"/>
                <a:cs typeface="Tw Cen MT" charset="0"/>
              </a:defRPr>
            </a:lvl2pPr>
            <a:lvl3pPr>
              <a:defRPr>
                <a:latin typeface="Tw Cen MT" charset="0"/>
                <a:ea typeface="Tw Cen MT" charset="0"/>
                <a:cs typeface="Tw Cen MT" charset="0"/>
              </a:defRPr>
            </a:lvl3pPr>
            <a:lvl4pPr>
              <a:defRPr>
                <a:latin typeface="Tw Cen MT" charset="0"/>
                <a:ea typeface="Tw Cen MT" charset="0"/>
                <a:cs typeface="Tw Cen MT" charset="0"/>
              </a:defRPr>
            </a:lvl4pPr>
            <a:lvl5pPr>
              <a:defRPr>
                <a:latin typeface="Tw Cen MT" charset="0"/>
                <a:ea typeface="Tw Cen MT" charset="0"/>
                <a:cs typeface="Tw Cen MT" charset="0"/>
              </a:defRPr>
            </a:lvl5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</p:spTree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706047643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0"/>
            <a:ext cx="5111750" cy="5853113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0" y="1435100"/>
            <a:ext cx="3008313" cy="4691063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537702163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</p:spPr>
        <p:txBody>
          <a:bodyPr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612775"/>
            <a:ext cx="5486400" cy="4114800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615371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072562779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8"/>
            <a:ext cx="2057400" cy="5851525"/>
          </a:xfrm>
        </p:spPr>
        <p:txBody>
          <a:bodyPr vert="eaVert"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274638"/>
            <a:ext cx="6019800" cy="5851525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114809140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29F859A-6F4B-434E-BD99-7B24F85BFC2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299851446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400" b="1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</p:spPr>
        <p:txBody>
          <a:bodyPr lIns="91425" tIns="45713" rIns="91425" bIns="45713" anchor="t"/>
          <a:lstStyle>
            <a:lvl1pPr algn="l">
              <a:defRPr sz="4000" b="1" cap="all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722313" y="2906714"/>
            <a:ext cx="7772400" cy="1500187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1pPr>
            <a:lvl2pPr marL="457127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254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38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507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5634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2761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199888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01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276350"/>
            <a:ext cx="3008313" cy="1162050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438400"/>
            <a:ext cx="3008313" cy="368776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73697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27" indent="0">
              <a:buNone/>
              <a:defRPr sz="2800"/>
            </a:lvl2pPr>
            <a:lvl3pPr marL="914254" indent="0">
              <a:buNone/>
              <a:defRPr sz="2400"/>
            </a:lvl3pPr>
            <a:lvl4pPr marL="1371381" indent="0">
              <a:buNone/>
              <a:defRPr sz="2000"/>
            </a:lvl4pPr>
            <a:lvl5pPr marL="1828507" indent="0">
              <a:buNone/>
              <a:defRPr sz="2000"/>
            </a:lvl5pPr>
            <a:lvl6pPr marL="2285634" indent="0">
              <a:buNone/>
              <a:defRPr sz="2000"/>
            </a:lvl6pPr>
            <a:lvl7pPr marL="2742761" indent="0">
              <a:buNone/>
              <a:defRPr sz="2000"/>
            </a:lvl7pPr>
            <a:lvl8pPr marL="3199888" indent="0">
              <a:buNone/>
              <a:defRPr sz="2000"/>
            </a:lvl8pPr>
            <a:lvl9pPr marL="365701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600201"/>
            <a:ext cx="8229600" cy="4525963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6629400" y="274639"/>
            <a:ext cx="2057400" cy="5851525"/>
          </a:xfrm>
          <a:prstGeom prst="rect">
            <a:avLst/>
          </a:prstGeom>
        </p:spPr>
        <p:txBody>
          <a:bodyPr vert="eaVert" lIns="91425" tIns="45713" rIns="91425" bIns="45713"/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457200" y="1295400"/>
            <a:ext cx="6019800" cy="4830764"/>
          </a:xfrm>
          <a:prstGeom prst="rect">
            <a:avLst/>
          </a:prstGeom>
        </p:spPr>
        <p:txBody>
          <a:bodyPr vert="eaVert" lIns="91425" tIns="45713" rIns="91425" bIns="45713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Ovr>
    <a:masterClrMapping/>
  </p:clrMapOvr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type="txAndObj">
  <p:cSld name="Title, Text,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73163" y="457200"/>
            <a:ext cx="7772400" cy="1143000"/>
          </a:xfrm>
          <a:prstGeom prst="rect">
            <a:avLst/>
          </a:prstGeom>
        </p:spPr>
        <p:txBody>
          <a:bodyPr/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sz="half" idx="1"/>
          </p:nvPr>
        </p:nvSpPr>
        <p:spPr>
          <a:xfrm>
            <a:off x="11731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5135563" y="1981200"/>
            <a:ext cx="3810000" cy="4114800"/>
          </a:xfrm>
          <a:prstGeom prst="rect">
            <a:avLst/>
          </a:prstGeo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Rectangle 27"/>
          <p:cNvSpPr>
            <a:spLocks noGrp="1" noChangeArrowheads="1"/>
          </p:cNvSpPr>
          <p:nvPr>
            <p:ph type="dt" sz="half" idx="10"/>
          </p:nvPr>
        </p:nvSpPr>
        <p:spPr>
          <a:xfrm>
            <a:off x="1173163" y="6265863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pPr>
              <a:defRPr/>
            </a:pPr>
            <a:endParaRPr lang="en-US"/>
          </a:p>
        </p:txBody>
      </p:sp>
      <p:sp>
        <p:nvSpPr>
          <p:cNvPr id="6" name="Rectangle 29"/>
          <p:cNvSpPr>
            <a:spLocks noGrp="1" noChangeArrowheads="1"/>
          </p:cNvSpPr>
          <p:nvPr>
            <p:ph type="sldNum" sz="quarter" idx="11"/>
          </p:nvPr>
        </p:nvSpPr>
        <p:spPr>
          <a:xfrm>
            <a:off x="7010400" y="6248400"/>
            <a:ext cx="1905000" cy="457200"/>
          </a:xfrm>
          <a:prstGeom prst="rect">
            <a:avLst/>
          </a:prstGeom>
          <a:ln/>
        </p:spPr>
        <p:txBody>
          <a:bodyPr/>
          <a:lstStyle>
            <a:lvl1pPr>
              <a:defRPr/>
            </a:lvl1pPr>
          </a:lstStyle>
          <a:p>
            <a:fld id="{129F859A-6F4B-434E-BD99-7B24F85BFC2D}" type="slidenum">
              <a:rPr lang="en-US" altLang="x-none"/>
              <a:pPr/>
              <a:t>‹#›</a:t>
            </a:fld>
            <a:endParaRPr lang="en-US" altLang="x-none"/>
          </a:p>
        </p:txBody>
      </p:sp>
    </p:spTree>
    <p:extLst>
      <p:ext uri="{BB962C8B-B14F-4D97-AF65-F5344CB8AC3E}">
        <p14:creationId xmlns:p14="http://schemas.microsoft.com/office/powerpoint/2010/main" val="3963449942"/>
      </p:ext>
    </p:extLst>
  </p:cSld>
  <p:clrMapOvr>
    <a:masterClrMapping/>
  </p:clrMapOvr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D261EA81-BE15-4737-8A41-ECD09C6491C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FC6E570-D5E8-40D3-BD19-EC03879FE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 algn="ctr"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1"/>
            <a:ext cx="4038600" cy="452596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Qua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457200" y="1600200"/>
            <a:ext cx="4079679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648200" y="1600200"/>
            <a:ext cx="4079680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  <p:sp>
        <p:nvSpPr>
          <p:cNvPr id="8" name="Content Placeholder 2"/>
          <p:cNvSpPr>
            <a:spLocks noGrp="1"/>
          </p:cNvSpPr>
          <p:nvPr>
            <p:ph sz="half" idx="13"/>
          </p:nvPr>
        </p:nvSpPr>
        <p:spPr>
          <a:xfrm>
            <a:off x="457200" y="3962400"/>
            <a:ext cx="4079679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9" name="Content Placeholder 3"/>
          <p:cNvSpPr>
            <a:spLocks noGrp="1"/>
          </p:cNvSpPr>
          <p:nvPr>
            <p:ph sz="half" idx="14"/>
          </p:nvPr>
        </p:nvSpPr>
        <p:spPr>
          <a:xfrm>
            <a:off x="4648200" y="3962400"/>
            <a:ext cx="4079680" cy="2286000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800"/>
            </a:lvl1pPr>
            <a:lvl2pPr>
              <a:defRPr sz="2400"/>
            </a:lvl2pPr>
            <a:lvl3pPr>
              <a:defRPr sz="20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4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296987"/>
            <a:ext cx="4040188" cy="877888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800" b="0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4645025" y="1296987"/>
            <a:ext cx="4041775" cy="877888"/>
          </a:xfrm>
          <a:prstGeom prst="rect">
            <a:avLst/>
          </a:prstGeom>
        </p:spPr>
        <p:txBody>
          <a:bodyPr lIns="91425" tIns="45713" rIns="91425" bIns="45713" anchor="b"/>
          <a:lstStyle>
            <a:lvl1pPr marL="0" indent="0">
              <a:buNone/>
              <a:defRPr sz="2800" b="0"/>
            </a:lvl1pPr>
            <a:lvl2pPr marL="457127" indent="0">
              <a:buNone/>
              <a:defRPr sz="2000" b="1"/>
            </a:lvl2pPr>
            <a:lvl3pPr marL="914254" indent="0">
              <a:buNone/>
              <a:defRPr sz="1800" b="1"/>
            </a:lvl3pPr>
            <a:lvl4pPr marL="1371381" indent="0">
              <a:buNone/>
              <a:defRPr sz="1600" b="1"/>
            </a:lvl4pPr>
            <a:lvl5pPr marL="1828507" indent="0">
              <a:buNone/>
              <a:defRPr sz="1600" b="1"/>
            </a:lvl5pPr>
            <a:lvl6pPr marL="2285634" indent="0">
              <a:buNone/>
              <a:defRPr sz="1600" b="1"/>
            </a:lvl6pPr>
            <a:lvl7pPr marL="2742761" indent="0">
              <a:buNone/>
              <a:defRPr sz="1600" b="1"/>
            </a:lvl7pPr>
            <a:lvl8pPr marL="3199888" indent="0">
              <a:buNone/>
              <a:defRPr sz="1600" b="1"/>
            </a:lvl8pPr>
            <a:lvl9pPr marL="3657015" indent="0">
              <a:buNone/>
              <a:defRPr sz="1600" b="1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2400"/>
            </a:lvl1pPr>
            <a:lvl2pPr>
              <a:defRPr sz="20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667000" y="274638"/>
            <a:ext cx="6019800" cy="1143000"/>
          </a:xfrm>
          <a:prstGeom prst="rect">
            <a:avLst/>
          </a:prstGeom>
        </p:spPr>
        <p:txBody>
          <a:bodyPr lIns="91425" tIns="45713" rIns="91425" bIns="45713">
            <a:noAutofit/>
          </a:bodyPr>
          <a:lstStyle>
            <a:lvl1pPr>
              <a:defRPr sz="4800"/>
            </a:lvl1pPr>
          </a:lstStyle>
          <a:p>
            <a:r>
              <a:rPr lang="en-US" dirty="0"/>
              <a:t>Click to edit Master title style</a:t>
            </a:r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1" y="1276350"/>
            <a:ext cx="3008313" cy="1162050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3575050" y="273051"/>
            <a:ext cx="5111750" cy="5853113"/>
          </a:xfrm>
          <a:prstGeom prst="rect">
            <a:avLst/>
          </a:prstGeom>
        </p:spPr>
        <p:txBody>
          <a:bodyPr lIns="91425" tIns="45713" rIns="91425" bIns="45713"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 dirty="0"/>
              <a:t>Click to edit Master text styles</a:t>
            </a:r>
          </a:p>
          <a:p>
            <a:pPr lvl="1"/>
            <a:r>
              <a:rPr lang="en-US" dirty="0"/>
              <a:t>Second level</a:t>
            </a:r>
          </a:p>
          <a:p>
            <a:pPr lvl="2"/>
            <a:r>
              <a:rPr lang="en-US" dirty="0"/>
              <a:t>Third level</a:t>
            </a:r>
          </a:p>
          <a:p>
            <a:pPr lvl="3"/>
            <a:r>
              <a:rPr lang="en-US" dirty="0"/>
              <a:t>Fourth level</a:t>
            </a:r>
          </a:p>
          <a:p>
            <a:pPr lvl="4"/>
            <a:r>
              <a:rPr lang="en-US" dirty="0"/>
              <a:t>Fifth level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457201" y="2438400"/>
            <a:ext cx="3008313" cy="368776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 dirty="0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</p:spPr>
        <p:txBody>
          <a:bodyPr lIns="91425" tIns="45713" rIns="91425" bIns="45713" anchor="b"/>
          <a:lstStyle>
            <a:lvl1pPr algn="l">
              <a:defRPr sz="2000" b="1"/>
            </a:lvl1pPr>
          </a:lstStyle>
          <a:p>
            <a:r>
              <a:rPr lang="en-US"/>
              <a:t>Click to edit Master title style</a:t>
            </a:r>
          </a:p>
        </p:txBody>
      </p:sp>
      <p:sp>
        <p:nvSpPr>
          <p:cNvPr id="3" name="Picture Placeholder 2"/>
          <p:cNvSpPr>
            <a:spLocks noGrp="1"/>
          </p:cNvSpPr>
          <p:nvPr>
            <p:ph type="pic" idx="1"/>
          </p:nvPr>
        </p:nvSpPr>
        <p:spPr>
          <a:xfrm>
            <a:off x="1792288" y="990600"/>
            <a:ext cx="5486400" cy="3736974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3200"/>
            </a:lvl1pPr>
            <a:lvl2pPr marL="457127" indent="0">
              <a:buNone/>
              <a:defRPr sz="2800"/>
            </a:lvl2pPr>
            <a:lvl3pPr marL="914254" indent="0">
              <a:buNone/>
              <a:defRPr sz="2400"/>
            </a:lvl3pPr>
            <a:lvl4pPr marL="1371381" indent="0">
              <a:buNone/>
              <a:defRPr sz="2000"/>
            </a:lvl4pPr>
            <a:lvl5pPr marL="1828507" indent="0">
              <a:buNone/>
              <a:defRPr sz="2000"/>
            </a:lvl5pPr>
            <a:lvl6pPr marL="2285634" indent="0">
              <a:buNone/>
              <a:defRPr sz="2000"/>
            </a:lvl6pPr>
            <a:lvl7pPr marL="2742761" indent="0">
              <a:buNone/>
              <a:defRPr sz="2000"/>
            </a:lvl7pPr>
            <a:lvl8pPr marL="3199888" indent="0">
              <a:buNone/>
              <a:defRPr sz="2000"/>
            </a:lvl8pPr>
            <a:lvl9pPr marL="3657015" indent="0">
              <a:buNone/>
              <a:defRPr sz="2000"/>
            </a:lvl9pPr>
          </a:lstStyle>
          <a:p>
            <a:endParaRPr lang="en-US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</p:spPr>
        <p:txBody>
          <a:bodyPr lIns="91425" tIns="45713" rIns="91425" bIns="45713"/>
          <a:lstStyle>
            <a:lvl1pPr marL="0" indent="0">
              <a:buNone/>
              <a:defRPr sz="1400"/>
            </a:lvl1pPr>
            <a:lvl2pPr marL="457127" indent="0">
              <a:buNone/>
              <a:defRPr sz="1200"/>
            </a:lvl2pPr>
            <a:lvl3pPr marL="914254" indent="0">
              <a:buNone/>
              <a:defRPr sz="1000"/>
            </a:lvl3pPr>
            <a:lvl4pPr marL="1371381" indent="0">
              <a:buNone/>
              <a:defRPr sz="900"/>
            </a:lvl4pPr>
            <a:lvl5pPr marL="1828507" indent="0">
              <a:buNone/>
              <a:defRPr sz="900"/>
            </a:lvl5pPr>
            <a:lvl6pPr marL="2285634" indent="0">
              <a:buNone/>
              <a:defRPr sz="900"/>
            </a:lvl6pPr>
            <a:lvl7pPr marL="2742761" indent="0">
              <a:buNone/>
              <a:defRPr sz="900"/>
            </a:lvl7pPr>
            <a:lvl8pPr marL="3199888" indent="0">
              <a:buNone/>
              <a:defRPr sz="900"/>
            </a:lvl8pPr>
            <a:lvl9pPr marL="3657015" indent="0">
              <a:buNone/>
              <a:defRPr sz="9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5FF92D52-503A-406B-911A-91EB116A5FF0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lIns="91425" tIns="45713" rIns="91425" bIns="45713"/>
          <a:lstStyle/>
          <a:p>
            <a:fld id="{8D86C199-C34C-46E2-A6A4-EC8B63F24CCD}" type="slidenum">
              <a:rPr lang="en-US" smtClean="0"/>
              <a:pPr/>
              <a:t>‹#›</a:t>
            </a:fld>
            <a:endParaRPr lang="en-US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theme" Target="../theme/theme1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1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6.xml"/><Relationship Id="rId7" Type="http://schemas.openxmlformats.org/officeDocument/2006/relationships/slideLayout" Target="../slideLayouts/slideLayout20.xml"/><Relationship Id="rId12" Type="http://schemas.openxmlformats.org/officeDocument/2006/relationships/slideLayout" Target="../slideLayouts/slideLayout25.xml"/><Relationship Id="rId2" Type="http://schemas.openxmlformats.org/officeDocument/2006/relationships/slideLayout" Target="../slideLayouts/slideLayout15.xml"/><Relationship Id="rId1" Type="http://schemas.openxmlformats.org/officeDocument/2006/relationships/slideLayout" Target="../slideLayouts/slideLayout14.xml"/><Relationship Id="rId6" Type="http://schemas.openxmlformats.org/officeDocument/2006/relationships/slideLayout" Target="../slideLayouts/slideLayout19.xml"/><Relationship Id="rId11" Type="http://schemas.openxmlformats.org/officeDocument/2006/relationships/slideLayout" Target="../slideLayouts/slideLayout24.xml"/><Relationship Id="rId5" Type="http://schemas.openxmlformats.org/officeDocument/2006/relationships/slideLayout" Target="../slideLayouts/slideLayout18.xml"/><Relationship Id="rId10" Type="http://schemas.openxmlformats.org/officeDocument/2006/relationships/slideLayout" Target="../slideLayouts/slideLayout23.xml"/><Relationship Id="rId4" Type="http://schemas.openxmlformats.org/officeDocument/2006/relationships/slideLayout" Target="../slideLayouts/slideLayout17.xml"/><Relationship Id="rId9" Type="http://schemas.openxmlformats.org/officeDocument/2006/relationships/slideLayout" Target="../slideLayouts/slideLayout22.xml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3.xml"/><Relationship Id="rId3" Type="http://schemas.openxmlformats.org/officeDocument/2006/relationships/slideLayout" Target="../slideLayouts/slideLayout28.xml"/><Relationship Id="rId7" Type="http://schemas.openxmlformats.org/officeDocument/2006/relationships/slideLayout" Target="../slideLayouts/slideLayout32.xml"/><Relationship Id="rId12" Type="http://schemas.openxmlformats.org/officeDocument/2006/relationships/image" Target="../media/image1.jpeg"/><Relationship Id="rId2" Type="http://schemas.openxmlformats.org/officeDocument/2006/relationships/slideLayout" Target="../slideLayouts/slideLayout27.xml"/><Relationship Id="rId1" Type="http://schemas.openxmlformats.org/officeDocument/2006/relationships/slideLayout" Target="../slideLayouts/slideLayout26.xml"/><Relationship Id="rId6" Type="http://schemas.openxmlformats.org/officeDocument/2006/relationships/slideLayout" Target="../slideLayouts/slideLayout31.xml"/><Relationship Id="rId11" Type="http://schemas.openxmlformats.org/officeDocument/2006/relationships/theme" Target="../theme/theme3.xml"/><Relationship Id="rId5" Type="http://schemas.openxmlformats.org/officeDocument/2006/relationships/slideLayout" Target="../slideLayouts/slideLayout30.xml"/><Relationship Id="rId10" Type="http://schemas.openxmlformats.org/officeDocument/2006/relationships/slideLayout" Target="../slideLayouts/slideLayout35.xml"/><Relationship Id="rId4" Type="http://schemas.openxmlformats.org/officeDocument/2006/relationships/slideLayout" Target="../slideLayouts/slideLayout29.xml"/><Relationship Id="rId9" Type="http://schemas.openxmlformats.org/officeDocument/2006/relationships/slideLayout" Target="../slideLayouts/slideLayout34.xml"/></Relationships>
</file>

<file path=ppt/slideMasters/_rels/slideMaster4.xml.rels><?xml version="1.0" encoding="UTF-8" standalone="yes"?>
<Relationships xmlns="http://schemas.openxmlformats.org/package/2006/relationships"><Relationship Id="rId2" Type="http://schemas.openxmlformats.org/officeDocument/2006/relationships/theme" Target="../theme/theme4.xml"/><Relationship Id="rId1" Type="http://schemas.openxmlformats.org/officeDocument/2006/relationships/slideLayout" Target="../slideLayouts/slideLayout36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4" r:id="rId2"/>
    <p:sldLayoutId id="2147483665" r:id="rId3"/>
    <p:sldLayoutId id="2147483666" r:id="rId4"/>
    <p:sldLayoutId id="2147483695" r:id="rId5"/>
    <p:sldLayoutId id="2147483667" r:id="rId6"/>
    <p:sldLayoutId id="2147483668" r:id="rId7"/>
    <p:sldLayoutId id="2147483670" r:id="rId8"/>
    <p:sldLayoutId id="2147483671" r:id="rId9"/>
    <p:sldLayoutId id="2147483672" r:id="rId10"/>
    <p:sldLayoutId id="2147483673" r:id="rId11"/>
    <p:sldLayoutId id="2147483709" r:id="rId12"/>
    <p:sldLayoutId id="2147483725" r:id="rId13"/>
  </p:sldLayoutIdLst>
  <p:txStyles>
    <p:titleStyle>
      <a:lvl1pPr algn="ctr" defTabSz="9142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5" indent="-342845" algn="l" defTabSz="9142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1" indent="-285704" algn="l" defTabSz="9142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7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4" indent="-228563" algn="l" defTabSz="9142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1" indent="-228563" algn="l" defTabSz="9142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9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5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1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7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EE217E2-3060-7F47-A9D0-1758E7D9845B}" type="datetimeFigureOut">
              <a:rPr lang="en-US" smtClean="0"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AC3B5B1-27F8-A440-97C3-9EE3DFF0D1B0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174880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8" r:id="rId1"/>
    <p:sldLayoutId id="2147483699" r:id="rId2"/>
    <p:sldLayoutId id="2147483700" r:id="rId3"/>
    <p:sldLayoutId id="2147483701" r:id="rId4"/>
    <p:sldLayoutId id="2147483702" r:id="rId5"/>
    <p:sldLayoutId id="2147483703" r:id="rId6"/>
    <p:sldLayoutId id="2147483704" r:id="rId7"/>
    <p:sldLayoutId id="2147483705" r:id="rId8"/>
    <p:sldLayoutId id="2147483706" r:id="rId9"/>
    <p:sldLayoutId id="2147483707" r:id="rId10"/>
    <p:sldLayoutId id="2147483708" r:id="rId11"/>
    <p:sldLayoutId id="2147483724" r:id="rId12"/>
  </p:sldLayoutIdLst>
  <p:txStyles>
    <p:titleStyle>
      <a:lvl1pPr algn="ctr" defTabSz="4572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457200" rtl="0" eaLnBrk="1" latinLnBrk="0" hangingPunct="1">
        <a:spcBef>
          <a:spcPct val="20000"/>
        </a:spcBef>
        <a:buFont typeface="Arial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buFont typeface="Arial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0" hangingPunct="1">
        <a:spcBef>
          <a:spcPct val="200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0" hangingPunct="1">
        <a:spcBef>
          <a:spcPct val="20000"/>
        </a:spcBef>
        <a:buFont typeface="Arial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0" hangingPunct="1">
        <a:spcBef>
          <a:spcPct val="20000"/>
        </a:spcBef>
        <a:buFont typeface="Arial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" name="Picture 9" descr="CVDI Logo Large.jpg"/>
          <p:cNvPicPr>
            <a:picLocks noChangeAspect="1"/>
          </p:cNvPicPr>
          <p:nvPr userDrawn="1"/>
        </p:nvPicPr>
        <p:blipFill>
          <a:blip r:embed="rId12" cstate="print"/>
          <a:srcRect l="1875" t="4331" r="1875" b="4331"/>
          <a:stretch>
            <a:fillRect/>
          </a:stretch>
        </p:blipFill>
        <p:spPr>
          <a:xfrm>
            <a:off x="190516" y="238123"/>
            <a:ext cx="2444729" cy="1004424"/>
          </a:xfrm>
          <a:prstGeom prst="rect">
            <a:avLst/>
          </a:prstGeom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77" r:id="rId1"/>
    <p:sldLayoutId id="2147483679" r:id="rId2"/>
    <p:sldLayoutId id="2147483680" r:id="rId3"/>
    <p:sldLayoutId id="2147483681" r:id="rId4"/>
    <p:sldLayoutId id="2147483682" r:id="rId5"/>
    <p:sldLayoutId id="2147483683" r:id="rId6"/>
    <p:sldLayoutId id="2147483684" r:id="rId7"/>
    <p:sldLayoutId id="2147483685" r:id="rId8"/>
    <p:sldLayoutId id="2147483686" r:id="rId9"/>
    <p:sldLayoutId id="2147483723" r:id="rId10"/>
  </p:sldLayoutIdLst>
  <p:txStyles>
    <p:titleStyle>
      <a:lvl1pPr algn="ctr" defTabSz="914254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845" indent="-342845" algn="l" defTabSz="914254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831" indent="-285704" algn="l" defTabSz="914254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2817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599944" indent="-228563" algn="l" defTabSz="914254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071" indent="-228563" algn="l" defTabSz="914254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19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325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8451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5578" indent="-228563" algn="l" defTabSz="914254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12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25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38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507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5634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2761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199888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015" algn="l" defTabSz="914254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D261EA81-BE15-4737-8A41-ECD09C6491C9}" type="datetimeFigureOut">
              <a:rPr lang="en-US" smtClean="0"/>
              <a:pPr/>
              <a:t>1/14/2025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FC6E570-D5E8-40D3-BD19-EC03879FE358}" type="slidenum">
              <a:rPr lang="en-US" smtClean="0"/>
              <a:pPr/>
              <a:t>‹#›</a:t>
            </a:fld>
            <a:endParaRPr 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94" r:id="rId1"/>
  </p:sldLayoutIdLst>
  <p:txStyles>
    <p:titleStyle>
      <a:lvl1pPr algn="ctr" defTabSz="914400" rtl="0" eaLnBrk="1" latinLnBrk="0" hangingPunct="1"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42900" indent="-342900" algn="l" defTabSz="914400" rtl="0" eaLnBrk="1" latinLnBrk="0" hangingPunct="1">
        <a:spcBef>
          <a:spcPct val="20000"/>
        </a:spcBef>
        <a:buFont typeface="Arial" pitchFamily="34" charset="0"/>
        <a:buChar char="•"/>
        <a:defRPr sz="3200" kern="1200">
          <a:solidFill>
            <a:schemeClr val="tx1"/>
          </a:solidFill>
          <a:latin typeface="+mn-lt"/>
          <a:ea typeface="+mn-ea"/>
          <a:cs typeface="+mn-cs"/>
        </a:defRPr>
      </a:lvl1pPr>
      <a:lvl2pPr marL="742950" indent="-285750" algn="l" defTabSz="914400" rtl="0" eaLnBrk="1" latinLnBrk="0" hangingPunct="1">
        <a:spcBef>
          <a:spcPct val="20000"/>
        </a:spcBef>
        <a:buFont typeface="Arial" pitchFamily="34" charset="0"/>
        <a:buChar char="–"/>
        <a:defRPr sz="28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spcBef>
          <a:spcPct val="20000"/>
        </a:spcBef>
        <a:buFont typeface="Arial" pitchFamily="34" charset="0"/>
        <a:buChar char="–"/>
        <a:defRPr sz="20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spcBef>
          <a:spcPct val="20000"/>
        </a:spcBef>
        <a:buFont typeface="Arial" pitchFamily="34" charset="0"/>
        <a:buChar char="»"/>
        <a:defRPr sz="20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spcBef>
          <a:spcPct val="20000"/>
        </a:spcBef>
        <a:buFont typeface="Arial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jpe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4.jpeg"/><Relationship Id="rId2" Type="http://schemas.openxmlformats.org/officeDocument/2006/relationships/image" Target="../media/image13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6.png"/><Relationship Id="rId4" Type="http://schemas.openxmlformats.org/officeDocument/2006/relationships/image" Target="../media/image15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tiff"/><Relationship Id="rId1" Type="http://schemas.openxmlformats.org/officeDocument/2006/relationships/slideLayout" Target="../slideLayouts/slideLayout8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gif"/><Relationship Id="rId2" Type="http://schemas.openxmlformats.org/officeDocument/2006/relationships/hyperlink" Target="https://metadata.teldap.tw/design/lifecycle_eng.htm" TargetMode="External"/><Relationship Id="rId1" Type="http://schemas.openxmlformats.org/officeDocument/2006/relationships/slideLayout" Target="../slideLayouts/slideLayout4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0.jpeg"/><Relationship Id="rId2" Type="http://schemas.openxmlformats.org/officeDocument/2006/relationships/image" Target="../media/image19.jpeg"/><Relationship Id="rId1" Type="http://schemas.openxmlformats.org/officeDocument/2006/relationships/slideLayout" Target="../slideLayouts/slideLayout4.xml"/><Relationship Id="rId6" Type="http://schemas.openxmlformats.org/officeDocument/2006/relationships/hyperlink" Target="https://doi.org/10.1162/dint_a_00211" TargetMode="External"/><Relationship Id="rId5" Type="http://schemas.openxmlformats.org/officeDocument/2006/relationships/hyperlink" Target="https://n2t.net/ark:/99152/h8072" TargetMode="External"/><Relationship Id="rId4" Type="http://schemas.openxmlformats.org/officeDocument/2006/relationships/image" Target="../media/image21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jpeg"/><Relationship Id="rId1" Type="http://schemas.openxmlformats.org/officeDocument/2006/relationships/slideLayout" Target="../slideLayouts/slideLayout4.xml"/><Relationship Id="rId6" Type="http://schemas.openxmlformats.org/officeDocument/2006/relationships/image" Target="../media/image25.png"/><Relationship Id="rId5" Type="http://schemas.openxmlformats.org/officeDocument/2006/relationships/image" Target="../media/image24.png"/><Relationship Id="rId4" Type="http://schemas.openxmlformats.org/officeDocument/2006/relationships/hyperlink" Target="https://en.wikipedia.org/wiki/DIKW_pyramid" TargetMode="Externa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jpeg"/><Relationship Id="rId2" Type="http://schemas.openxmlformats.org/officeDocument/2006/relationships/image" Target="../media/image26.jpeg"/><Relationship Id="rId1" Type="http://schemas.openxmlformats.org/officeDocument/2006/relationships/slideLayout" Target="../slideLayouts/slideLayout12.xml"/><Relationship Id="rId4" Type="http://schemas.openxmlformats.org/officeDocument/2006/relationships/image" Target="../media/image28.jpeg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tiff"/><Relationship Id="rId2" Type="http://schemas.openxmlformats.org/officeDocument/2006/relationships/image" Target="../media/image29.jpe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2.png"/><Relationship Id="rId4" Type="http://schemas.openxmlformats.org/officeDocument/2006/relationships/image" Target="../media/image31.tiff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1.xml"/><Relationship Id="rId2" Type="http://schemas.openxmlformats.org/officeDocument/2006/relationships/diagramData" Target="../diagrams/data1.xml"/><Relationship Id="rId1" Type="http://schemas.openxmlformats.org/officeDocument/2006/relationships/slideLayout" Target="../slideLayouts/slideLayout4.xml"/><Relationship Id="rId6" Type="http://schemas.microsoft.com/office/2007/relationships/diagramDrawing" Target="../diagrams/drawing1.xml"/><Relationship Id="rId5" Type="http://schemas.openxmlformats.org/officeDocument/2006/relationships/diagramColors" Target="../diagrams/colors1.xml"/><Relationship Id="rId4" Type="http://schemas.openxmlformats.org/officeDocument/2006/relationships/diagramQuickStyle" Target="../diagrams/quickStyle1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emf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2.xml"/><Relationship Id="rId2" Type="http://schemas.openxmlformats.org/officeDocument/2006/relationships/diagramData" Target="../diagrams/data2.xml"/><Relationship Id="rId1" Type="http://schemas.openxmlformats.org/officeDocument/2006/relationships/slideLayout" Target="../slideLayouts/slideLayout2.xml"/><Relationship Id="rId6" Type="http://schemas.microsoft.com/office/2007/relationships/diagramDrawing" Target="../diagrams/drawing2.xml"/><Relationship Id="rId5" Type="http://schemas.openxmlformats.org/officeDocument/2006/relationships/diagramColors" Target="../diagrams/colors2.xml"/><Relationship Id="rId4" Type="http://schemas.openxmlformats.org/officeDocument/2006/relationships/diagramQuickStyle" Target="../diagrams/quickStyle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hyperlink" Target="http://www-ksl.stanford.edu/kst/what-is-an-ontology.html" TargetMode="External"/><Relationship Id="rId1" Type="http://schemas.openxmlformats.org/officeDocument/2006/relationships/slideLayout" Target="../slideLayouts/slideLayout4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hyperlink" Target="http://ceur-ws.org/Vol-812/paper9.pdf" TargetMode="External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hyperlink" Target="https://bioportal.bioontology.org/" TargetMode="External"/><Relationship Id="rId2" Type="http://schemas.openxmlformats.org/officeDocument/2006/relationships/image" Target="../media/image36.tiff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jpeg"/><Relationship Id="rId1" Type="http://schemas.openxmlformats.org/officeDocument/2006/relationships/slideLayout" Target="../slideLayouts/slideLayout4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w3.org/community/owled/files/2016/11/OWLED-ORE-2016_paper_3.pdf" TargetMode="External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8" Type="http://schemas.microsoft.com/office/2007/relationships/diagramDrawing" Target="../diagrams/drawing3.xml"/><Relationship Id="rId3" Type="http://schemas.openxmlformats.org/officeDocument/2006/relationships/image" Target="../media/image39.jpeg"/><Relationship Id="rId7" Type="http://schemas.openxmlformats.org/officeDocument/2006/relationships/diagramColors" Target="../diagrams/colors3.xml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8.xml"/><Relationship Id="rId6" Type="http://schemas.openxmlformats.org/officeDocument/2006/relationships/diagramQuickStyle" Target="../diagrams/quickStyle3.xml"/><Relationship Id="rId5" Type="http://schemas.openxmlformats.org/officeDocument/2006/relationships/diagramLayout" Target="../diagrams/layout3.xml"/><Relationship Id="rId4" Type="http://schemas.openxmlformats.org/officeDocument/2006/relationships/diagramData" Target="../diagrams/data3.xml"/><Relationship Id="rId9" Type="http://schemas.openxmlformats.org/officeDocument/2006/relationships/image" Target="../media/image40.jpeg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diagramLayout" Target="../diagrams/layout4.xml"/><Relationship Id="rId2" Type="http://schemas.openxmlformats.org/officeDocument/2006/relationships/diagramData" Target="../diagrams/data4.xml"/><Relationship Id="rId1" Type="http://schemas.openxmlformats.org/officeDocument/2006/relationships/slideLayout" Target="../slideLayouts/slideLayout6.xml"/><Relationship Id="rId6" Type="http://schemas.microsoft.com/office/2007/relationships/diagramDrawing" Target="../diagrams/drawing4.xml"/><Relationship Id="rId5" Type="http://schemas.openxmlformats.org/officeDocument/2006/relationships/diagramColors" Target="../diagrams/colors4.xml"/><Relationship Id="rId4" Type="http://schemas.openxmlformats.org/officeDocument/2006/relationships/diagramQuickStyle" Target="../diagrams/quickStyle4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hyperlink" Target="https://www.haojunheng.com/project/joie-kdd/" TargetMode="Externa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5.png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jpe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" TargetMode="External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7.png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53.png"/><Relationship Id="rId13" Type="http://schemas.openxmlformats.org/officeDocument/2006/relationships/image" Target="../media/image58.png"/><Relationship Id="rId18" Type="http://schemas.openxmlformats.org/officeDocument/2006/relationships/image" Target="../media/image63.png"/><Relationship Id="rId3" Type="http://schemas.openxmlformats.org/officeDocument/2006/relationships/image" Target="../media/image49.jpeg"/><Relationship Id="rId21" Type="http://schemas.openxmlformats.org/officeDocument/2006/relationships/image" Target="../media/image66.png"/><Relationship Id="rId7" Type="http://schemas.openxmlformats.org/officeDocument/2006/relationships/hyperlink" Target="http://www.w3.org/RDF/" TargetMode="External"/><Relationship Id="rId12" Type="http://schemas.openxmlformats.org/officeDocument/2006/relationships/image" Target="../media/image57.png"/><Relationship Id="rId17" Type="http://schemas.openxmlformats.org/officeDocument/2006/relationships/image" Target="../media/image62.png"/><Relationship Id="rId2" Type="http://schemas.openxmlformats.org/officeDocument/2006/relationships/image" Target="../media/image48.png"/><Relationship Id="rId16" Type="http://schemas.openxmlformats.org/officeDocument/2006/relationships/image" Target="../media/image61.png"/><Relationship Id="rId20" Type="http://schemas.openxmlformats.org/officeDocument/2006/relationships/image" Target="../media/image65.pn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52.jpeg"/><Relationship Id="rId11" Type="http://schemas.openxmlformats.org/officeDocument/2006/relationships/image" Target="../media/image56.png"/><Relationship Id="rId24" Type="http://schemas.openxmlformats.org/officeDocument/2006/relationships/image" Target="../media/image68.png"/><Relationship Id="rId5" Type="http://schemas.openxmlformats.org/officeDocument/2006/relationships/image" Target="../media/image51.png"/><Relationship Id="rId15" Type="http://schemas.openxmlformats.org/officeDocument/2006/relationships/image" Target="../media/image60.png"/><Relationship Id="rId23" Type="http://schemas.openxmlformats.org/officeDocument/2006/relationships/image" Target="../media/image67.png"/><Relationship Id="rId10" Type="http://schemas.openxmlformats.org/officeDocument/2006/relationships/image" Target="../media/image55.png"/><Relationship Id="rId19" Type="http://schemas.openxmlformats.org/officeDocument/2006/relationships/image" Target="../media/image64.png"/><Relationship Id="rId4" Type="http://schemas.openxmlformats.org/officeDocument/2006/relationships/image" Target="../media/image50.jpeg"/><Relationship Id="rId9" Type="http://schemas.openxmlformats.org/officeDocument/2006/relationships/image" Target="../media/image54.jpeg"/><Relationship Id="rId14" Type="http://schemas.openxmlformats.org/officeDocument/2006/relationships/image" Target="../media/image59.png"/><Relationship Id="rId22" Type="http://schemas.openxmlformats.org/officeDocument/2006/relationships/hyperlink" Target="http://www.w3.org/History/1989/proposal.html" TargetMode="Externa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TR/rdf-concepts/" TargetMode="External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69.png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hyperlink" Target="http://www.w3.org/1999/02/22-rdf-syntax-ns" TargetMode="External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www.sciencemag.org/news/2020/07/during-pandemic-students-do-field-and-lab-work-without-leaving-home" TargetMode="External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70.png"/><Relationship Id="rId2" Type="http://schemas.openxmlformats.org/officeDocument/2006/relationships/hyperlink" Target="https://lod-cloud.net/" TargetMode="Externa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73.png"/><Relationship Id="rId5" Type="http://schemas.openxmlformats.org/officeDocument/2006/relationships/image" Target="../media/image72.png"/><Relationship Id="rId4" Type="http://schemas.openxmlformats.org/officeDocument/2006/relationships/image" Target="../media/image71.png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70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http://nkos.slis.kent.edu/busch/summary.pdf" TargetMode="External"/><Relationship Id="rId2" Type="http://schemas.openxmlformats.org/officeDocument/2006/relationships/image" Target="../media/image74.tiff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2.xml"/><Relationship Id="rId5" Type="http://schemas.openxmlformats.org/officeDocument/2006/relationships/hyperlink" Target="https://www.nature.com/articles/sdata201618" TargetMode="External"/><Relationship Id="rId4" Type="http://schemas.openxmlformats.org/officeDocument/2006/relationships/image" Target="../media/image7.png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2.png"/><Relationship Id="rId4" Type="http://schemas.openxmlformats.org/officeDocument/2006/relationships/image" Target="../media/image11.jpe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Logo&#10;&#10;Description automatically generated">
            <a:extLst>
              <a:ext uri="{FF2B5EF4-FFF2-40B4-BE49-F238E27FC236}">
                <a16:creationId xmlns:a16="http://schemas.microsoft.com/office/drawing/2014/main" id="{FC2DD3C2-23DB-B548-8E6B-766D6214ED10}"/>
              </a:ext>
            </a:extLst>
          </p:cNvPr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9401" y="9939"/>
            <a:ext cx="3733799" cy="1947118"/>
          </a:xfrm>
          <a:prstGeom prst="rect">
            <a:avLst/>
          </a:prstGeom>
        </p:spPr>
      </p:pic>
      <p:sp>
        <p:nvSpPr>
          <p:cNvPr id="6" name="Title 1">
            <a:extLst>
              <a:ext uri="{FF2B5EF4-FFF2-40B4-BE49-F238E27FC236}">
                <a16:creationId xmlns:a16="http://schemas.microsoft.com/office/drawing/2014/main" id="{992FA665-9722-DB46-A84A-1BD2E3886AD1}"/>
              </a:ext>
            </a:extLst>
          </p:cNvPr>
          <p:cNvSpPr txBox="1">
            <a:spLocks/>
          </p:cNvSpPr>
          <p:nvPr/>
        </p:nvSpPr>
        <p:spPr>
          <a:xfrm>
            <a:off x="381000" y="1752600"/>
            <a:ext cx="5410200" cy="4572000"/>
          </a:xfrm>
          <a:prstGeom prst="rect">
            <a:avLst/>
          </a:prstGeom>
        </p:spPr>
        <p:txBody>
          <a:bodyPr vert="horz" lIns="228600" tIns="228600" rIns="228600" bIns="0" rtlCol="0" anchor="t">
            <a:normAutofit fontScale="92500"/>
          </a:bodyPr>
          <a:lstStyle>
            <a:lvl1pPr algn="ctr" defTabSz="914254" rtl="0" eaLnBrk="1" latinLnBrk="0" hangingPunct="1">
              <a:spcBef>
                <a:spcPct val="0"/>
              </a:spcBef>
              <a:buNone/>
              <a:defRPr sz="4400" kern="1200" baseline="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defRPr>
            </a:lvl1pPr>
          </a:lstStyle>
          <a:p>
            <a:pPr defTabSz="914400">
              <a:lnSpc>
                <a:spcPct val="80000"/>
              </a:lnSpc>
            </a:pPr>
            <a:r>
              <a:rPr lang="en-US" sz="4800" spc="-150" dirty="0"/>
              <a:t>LEADING Boot camp</a:t>
            </a:r>
          </a:p>
          <a:p>
            <a:pPr defTabSz="914400"/>
            <a:r>
              <a:rPr lang="en-US" sz="2800" spc="-150" dirty="0"/>
              <a:t>Monday, June 14, 2024</a:t>
            </a:r>
          </a:p>
          <a:p>
            <a:pPr defTabSz="914400"/>
            <a:r>
              <a:rPr lang="en-US" sz="1800" spc="-150" dirty="0"/>
              <a:t>From whatever time Alex Poole finishes to 12:15 PM ET</a:t>
            </a:r>
          </a:p>
          <a:p>
            <a:pPr algn="l" defTabSz="914400">
              <a:lnSpc>
                <a:spcPct val="80000"/>
              </a:lnSpc>
            </a:pPr>
            <a:endParaRPr lang="en-US" sz="2800" spc="-150" dirty="0"/>
          </a:p>
          <a:p>
            <a:pPr algn="l" defTabSz="914400">
              <a:lnSpc>
                <a:spcPct val="80000"/>
              </a:lnSpc>
            </a:pPr>
            <a:r>
              <a:rPr lang="en-US" sz="2800" spc="-150" dirty="0"/>
              <a:t>Agenda:</a:t>
            </a:r>
          </a:p>
          <a:p>
            <a:pPr marL="514350" indent="-514350" algn="l" defTabSz="914400">
              <a:spcBef>
                <a:spcPts val="600"/>
              </a:spcBef>
              <a:buAutoNum type="arabicPeriod"/>
            </a:pPr>
            <a:r>
              <a:rPr lang="en-US" sz="2800" spc="-150" dirty="0"/>
              <a:t>How’s everyone doing</a:t>
            </a:r>
          </a:p>
          <a:p>
            <a:pPr marL="514350" indent="-514350" algn="l" defTabSz="914400">
              <a:spcBef>
                <a:spcPts val="600"/>
              </a:spcBef>
              <a:buAutoNum type="arabicPeriod"/>
            </a:pPr>
            <a:r>
              <a:rPr lang="en-US" sz="2800" spc="-150" dirty="0"/>
              <a:t>Big metadata (brief comments)</a:t>
            </a:r>
          </a:p>
          <a:p>
            <a:pPr marL="514350" indent="-514350" algn="l" defTabSz="914400">
              <a:spcBef>
                <a:spcPts val="600"/>
              </a:spcBef>
              <a:buAutoNum type="arabicPeriod"/>
            </a:pPr>
            <a:r>
              <a:rPr lang="en-US" sz="2800" spc="-150" dirty="0"/>
              <a:t>Ontology/</a:t>
            </a:r>
            <a:r>
              <a:rPr lang="en-US" sz="2800" spc="-150" dirty="0">
                <a:solidFill>
                  <a:schemeClr val="tx1">
                    <a:lumMod val="50000"/>
                    <a:lumOff val="50000"/>
                  </a:schemeClr>
                </a:solidFill>
              </a:rPr>
              <a:t>briefly linked data </a:t>
            </a:r>
          </a:p>
          <a:p>
            <a:pPr algn="l" defTabSz="914400">
              <a:spcBef>
                <a:spcPts val="600"/>
              </a:spcBef>
            </a:pPr>
            <a:r>
              <a:rPr lang="en-US" sz="2800" spc="-150" dirty="0"/>
              <a:t>        ~ Protégé </a:t>
            </a:r>
          </a:p>
          <a:p>
            <a:pPr algn="l" defTabSz="914400">
              <a:spcBef>
                <a:spcPts val="600"/>
              </a:spcBef>
            </a:pPr>
            <a:r>
              <a:rPr lang="en-US" sz="2800" spc="-150" dirty="0"/>
              <a:t>4. Other/open discussion (time permitting)</a:t>
            </a:r>
          </a:p>
        </p:txBody>
      </p:sp>
      <p:pic>
        <p:nvPicPr>
          <p:cNvPr id="6146" name="Picture 2" descr="How's everyone doing today? - Painted Moonspots Farm | Facebook">
            <a:extLst>
              <a:ext uri="{FF2B5EF4-FFF2-40B4-BE49-F238E27FC236}">
                <a16:creationId xmlns:a16="http://schemas.microsoft.com/office/drawing/2014/main" id="{D2E2E808-D229-5540-9FA4-1E31AB1E656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201540" y="445757"/>
            <a:ext cx="2692400" cy="3022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A28BF77C-52A2-26F9-C035-62B74EDF313B}"/>
              </a:ext>
            </a:extLst>
          </p:cNvPr>
          <p:cNvSpPr txBox="1"/>
          <p:nvPr/>
        </p:nvSpPr>
        <p:spPr>
          <a:xfrm>
            <a:off x="7010400" y="4038600"/>
            <a:ext cx="748923" cy="144655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88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?</a:t>
            </a:r>
          </a:p>
        </p:txBody>
      </p:sp>
    </p:spTree>
    <p:extLst>
      <p:ext uri="{BB962C8B-B14F-4D97-AF65-F5344CB8AC3E}">
        <p14:creationId xmlns:p14="http://schemas.microsoft.com/office/powerpoint/2010/main" val="75989771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3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1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linds(horizontal)">
                                      <p:cBhvr>
                                        <p:cTn id="13" dur="500"/>
                                        <p:tgtEl>
                                          <p:spTgt spid="614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124" name="Picture 4" descr="Putting Metadata on the Map - News Archive - Digital Preservation (Library  of Congress)">
            <a:extLst>
              <a:ext uri="{FF2B5EF4-FFF2-40B4-BE49-F238E27FC236}">
                <a16:creationId xmlns:a16="http://schemas.microsoft.com/office/drawing/2014/main" id="{A38D9508-E840-BF5A-F2EC-A2B33E337F1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6396991" y="857257"/>
            <a:ext cx="2747010" cy="2551169"/>
          </a:xfrm>
          <a:custGeom>
            <a:avLst/>
            <a:gdLst/>
            <a:ahLst/>
            <a:cxnLst/>
            <a:rect l="l" t="t" r="r" b="b"/>
            <a:pathLst>
              <a:path w="3662680" h="3401568">
                <a:moveTo>
                  <a:pt x="0" y="0"/>
                </a:moveTo>
                <a:lnTo>
                  <a:pt x="3662680" y="0"/>
                </a:lnTo>
                <a:lnTo>
                  <a:pt x="3662680" y="3401568"/>
                </a:lnTo>
                <a:lnTo>
                  <a:pt x="774527" y="3401568"/>
                </a:lnTo>
                <a:lnTo>
                  <a:pt x="769892" y="3133175"/>
                </a:lnTo>
                <a:cubicBezTo>
                  <a:pt x="732577" y="2055441"/>
                  <a:pt x="492520" y="1056020"/>
                  <a:pt x="104445" y="215033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5122" name="Picture 2" descr="Seeing Standards: A Visualization of the Metadata Universe">
            <a:extLst>
              <a:ext uri="{FF2B5EF4-FFF2-40B4-BE49-F238E27FC236}">
                <a16:creationId xmlns:a16="http://schemas.microsoft.com/office/drawing/2014/main" id="{71C9E87A-C45C-17F9-FAA6-92E5316B8191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3876265" y="3449574"/>
            <a:ext cx="5267735" cy="2551176"/>
          </a:xfrm>
          <a:custGeom>
            <a:avLst/>
            <a:gdLst/>
            <a:ahLst/>
            <a:cxnLst/>
            <a:rect l="l" t="t" r="r" b="b"/>
            <a:pathLst>
              <a:path w="7023646" h="3401568">
                <a:moveTo>
                  <a:pt x="749132" y="0"/>
                </a:moveTo>
                <a:lnTo>
                  <a:pt x="7023646" y="0"/>
                </a:lnTo>
                <a:lnTo>
                  <a:pt x="7023646" y="3401568"/>
                </a:lnTo>
                <a:lnTo>
                  <a:pt x="0" y="3401568"/>
                </a:lnTo>
                <a:lnTo>
                  <a:pt x="79008" y="3238906"/>
                </a:lnTo>
                <a:cubicBezTo>
                  <a:pt x="502362" y="2321466"/>
                  <a:pt x="749563" y="1215476"/>
                  <a:pt x="749563" y="24956"/>
                </a:cubicBezTo>
                <a:close/>
              </a:path>
            </a:pathLst>
          </a:cu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0482" name="Rectangle 2"/>
          <p:cNvSpPr>
            <a:spLocks noGrp="1" noChangeArrowheads="1"/>
          </p:cNvSpPr>
          <p:nvPr>
            <p:ph type="title"/>
          </p:nvPr>
        </p:nvSpPr>
        <p:spPr>
          <a:xfrm>
            <a:off x="336043" y="259413"/>
            <a:ext cx="3691754" cy="545614"/>
          </a:xfrm>
        </p:spPr>
        <p:txBody>
          <a:bodyPr>
            <a:normAutofit fontScale="90000"/>
          </a:bodyPr>
          <a:lstStyle/>
          <a:p>
            <a:pPr eaLnBrk="1" hangingPunct="1"/>
            <a:r>
              <a:rPr lang="en-US" altLang="en-US" sz="3000">
                <a:solidFill>
                  <a:schemeClr val="accent1">
                    <a:lumMod val="75000"/>
                  </a:schemeClr>
                </a:solidFill>
              </a:rPr>
              <a:t>Metadata ecosystem </a:t>
            </a:r>
            <a:br>
              <a:rPr lang="en-US" altLang="en-US" sz="2550"/>
            </a:br>
            <a:r>
              <a:rPr lang="en-US" altLang="en-US" sz="2550"/>
              <a:t>(complex)</a:t>
            </a:r>
            <a:br>
              <a:rPr lang="en-US" altLang="en-US" sz="2550"/>
            </a:br>
            <a:endParaRPr lang="en-US" altLang="en-US" sz="2550"/>
          </a:p>
        </p:txBody>
      </p:sp>
      <p:sp>
        <p:nvSpPr>
          <p:cNvPr id="20483" name="Rectangle 3"/>
          <p:cNvSpPr>
            <a:spLocks noGrp="1" noChangeArrowheads="1"/>
          </p:cNvSpPr>
          <p:nvPr>
            <p:ph type="body" idx="1"/>
          </p:nvPr>
        </p:nvSpPr>
        <p:spPr>
          <a:xfrm>
            <a:off x="342669" y="1114544"/>
            <a:ext cx="3691754" cy="3646931"/>
          </a:xfrm>
          <a:solidFill>
            <a:schemeClr val="bg1"/>
          </a:solidFill>
        </p:spPr>
        <p:txBody>
          <a:bodyPr>
            <a:noAutofit/>
          </a:bodyPr>
          <a:lstStyle/>
          <a:p>
            <a:pPr>
              <a:spcBef>
                <a:spcPts val="0"/>
              </a:spcBef>
            </a:pPr>
            <a:r>
              <a:rPr lang="en-US" altLang="en-US" sz="1600"/>
              <a:t>Types of representation standards</a:t>
            </a:r>
          </a:p>
          <a:p>
            <a:pPr>
              <a:spcBef>
                <a:spcPts val="0"/>
              </a:spcBef>
            </a:pPr>
            <a:r>
              <a:rPr lang="en-US" altLang="en-US" sz="2800">
                <a:solidFill>
                  <a:schemeClr val="accent1"/>
                </a:solidFill>
              </a:rPr>
              <a:t>Data structure standards</a:t>
            </a:r>
          </a:p>
          <a:p>
            <a:pPr lvl="1">
              <a:spcBef>
                <a:spcPts val="0"/>
              </a:spcBef>
            </a:pPr>
            <a:r>
              <a:rPr lang="en-US" altLang="en-US" sz="1400"/>
              <a:t>The semantics, container</a:t>
            </a:r>
          </a:p>
          <a:p>
            <a:pPr>
              <a:spcBef>
                <a:spcPts val="0"/>
              </a:spcBef>
            </a:pPr>
            <a:r>
              <a:rPr lang="en-US" altLang="en-US" sz="2800">
                <a:solidFill>
                  <a:schemeClr val="accent1"/>
                </a:solidFill>
              </a:rPr>
              <a:t>Data communication standards (the wrapper)</a:t>
            </a:r>
          </a:p>
          <a:p>
            <a:pPr lvl="1">
              <a:spcBef>
                <a:spcPts val="0"/>
              </a:spcBef>
            </a:pPr>
            <a:r>
              <a:rPr lang="en-US" altLang="en-US" sz="1400"/>
              <a:t>Encoding (e.g., JSON, XML, etc.)</a:t>
            </a:r>
          </a:p>
          <a:p>
            <a:pPr>
              <a:spcBef>
                <a:spcPts val="0"/>
              </a:spcBef>
            </a:pPr>
            <a:r>
              <a:rPr lang="en-US" altLang="en-US" sz="2800">
                <a:solidFill>
                  <a:schemeClr val="accent1"/>
                </a:solidFill>
              </a:rPr>
              <a:t>Data syntax standards</a:t>
            </a:r>
          </a:p>
          <a:p>
            <a:pPr lvl="1">
              <a:spcBef>
                <a:spcPts val="0"/>
              </a:spcBef>
            </a:pPr>
            <a:r>
              <a:rPr lang="en-US" altLang="en-US" sz="1400"/>
              <a:t>Cuts across other standards (element ordering, content syntax, and encoding syntax)</a:t>
            </a:r>
          </a:p>
          <a:p>
            <a:pPr>
              <a:spcBef>
                <a:spcPts val="0"/>
              </a:spcBef>
            </a:pPr>
            <a:r>
              <a:rPr lang="en-US" altLang="en-US" sz="2800">
                <a:solidFill>
                  <a:schemeClr val="accent1"/>
                </a:solidFill>
              </a:rPr>
              <a:t>Data value standards</a:t>
            </a:r>
          </a:p>
          <a:p>
            <a:pPr lvl="1">
              <a:spcBef>
                <a:spcPts val="0"/>
              </a:spcBef>
            </a:pPr>
            <a:r>
              <a:rPr lang="en-US" altLang="en-US" sz="1400"/>
              <a:t>Ontologies, thesauri, authority files, etc., KOS (Knowledge Organization Systems)</a:t>
            </a:r>
          </a:p>
          <a:p>
            <a:pPr>
              <a:spcBef>
                <a:spcPts val="0"/>
              </a:spcBef>
            </a:pPr>
            <a:r>
              <a:rPr lang="en-US" altLang="en-US" sz="2400">
                <a:solidFill>
                  <a:schemeClr val="accent1"/>
                </a:solidFill>
              </a:rPr>
              <a:t>Models</a:t>
            </a:r>
          </a:p>
        </p:txBody>
      </p:sp>
      <p:pic>
        <p:nvPicPr>
          <p:cNvPr id="2" name="Picture 1">
            <a:extLst>
              <a:ext uri="{FF2B5EF4-FFF2-40B4-BE49-F238E27FC236}">
                <a16:creationId xmlns:a16="http://schemas.microsoft.com/office/drawing/2014/main" id="{7647C3A7-C6BE-801F-5B1A-4BFDDECF7FF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4379967" y="961674"/>
            <a:ext cx="1806879" cy="1806879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4E77EB89-6FF8-82B5-E338-594417948DB8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24198" r="15893"/>
          <a:stretch/>
        </p:blipFill>
        <p:spPr>
          <a:xfrm>
            <a:off x="5527964" y="2784369"/>
            <a:ext cx="1350818" cy="624058"/>
          </a:xfrm>
          <a:prstGeom prst="rect">
            <a:avLst/>
          </a:prstGeom>
          <a:ln w="38100">
            <a:solidFill>
              <a:schemeClr val="tx1"/>
            </a:solidFill>
          </a:ln>
        </p:spPr>
      </p:pic>
    </p:spTree>
    <p:extLst>
      <p:ext uri="{BB962C8B-B14F-4D97-AF65-F5344CB8AC3E}">
        <p14:creationId xmlns:p14="http://schemas.microsoft.com/office/powerpoint/2010/main" val="2077065926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/>
          <p:cNvPicPr>
            <a:picLocks noChangeAspect="1"/>
          </p:cNvPicPr>
          <p:nvPr/>
        </p:nvPicPr>
        <p:blipFill rotWithShape="1">
          <a:blip r:embed="rId2"/>
          <a:srcRect l="13333" r="9333"/>
          <a:stretch/>
        </p:blipFill>
        <p:spPr>
          <a:xfrm>
            <a:off x="3962400" y="937270"/>
            <a:ext cx="4267200" cy="5517931"/>
          </a:xfrm>
          <a:prstGeom prst="rect">
            <a:avLst/>
          </a:prstGeom>
        </p:spPr>
      </p:pic>
      <p:sp>
        <p:nvSpPr>
          <p:cNvPr id="11" name="Oval Callout 10"/>
          <p:cNvSpPr/>
          <p:nvPr/>
        </p:nvSpPr>
        <p:spPr>
          <a:xfrm>
            <a:off x="685801" y="2669336"/>
            <a:ext cx="2819400" cy="835864"/>
          </a:xfrm>
          <a:prstGeom prst="wedgeEllipseCallout">
            <a:avLst>
              <a:gd name="adj1" fmla="val 131458"/>
              <a:gd name="adj2" fmla="val 142618"/>
            </a:avLst>
          </a:prstGeom>
          <a:solidFill>
            <a:schemeClr val="bg1"/>
          </a:solidFill>
          <a:ln w="5715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sz="2000">
                <a:solidFill>
                  <a:srgbClr val="0070C0"/>
                </a:solidFill>
                <a:latin typeface="Chalkboard" charset="0"/>
                <a:ea typeface="Chalkboard" charset="0"/>
                <a:cs typeface="Chalkboard" charset="0"/>
              </a:rPr>
              <a:t>Let’s get rid of the word metadata</a:t>
            </a:r>
          </a:p>
        </p:txBody>
      </p:sp>
      <p:sp>
        <p:nvSpPr>
          <p:cNvPr id="6" name="Text Box 6"/>
          <p:cNvSpPr txBox="1">
            <a:spLocks noChangeArrowheads="1"/>
          </p:cNvSpPr>
          <p:nvPr/>
        </p:nvSpPr>
        <p:spPr bwMode="auto">
          <a:xfrm>
            <a:off x="609602" y="227001"/>
            <a:ext cx="3581398" cy="2031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>
              <a:spcBef>
                <a:spcPct val="50000"/>
              </a:spcBef>
            </a:pPr>
            <a:r>
              <a:rPr lang="en-US" altLang="x-none" sz="280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Research Data Alliance Conference</a:t>
            </a:r>
          </a:p>
          <a:p>
            <a:pPr eaLnBrk="1" hangingPunct="1">
              <a:spcBef>
                <a:spcPct val="50000"/>
              </a:spcBef>
            </a:pPr>
            <a:r>
              <a:rPr lang="en-US" altLang="x-none" sz="280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Peter Fox, RDA, Sweden, 2014</a:t>
            </a:r>
          </a:p>
        </p:txBody>
      </p:sp>
    </p:spTree>
    <p:extLst>
      <p:ext uri="{BB962C8B-B14F-4D97-AF65-F5344CB8AC3E}">
        <p14:creationId xmlns:p14="http://schemas.microsoft.com/office/powerpoint/2010/main" val="304759334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37385077-5348-F483-9618-3517B996B14F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8313" y="990600"/>
            <a:ext cx="2823487" cy="4025900"/>
          </a:xfrm>
          <a:solidFill>
            <a:srgbClr val="FFFF99"/>
          </a:solidFill>
          <a:ln w="12700">
            <a:solidFill>
              <a:schemeClr val="tx1"/>
            </a:solidFill>
          </a:ln>
        </p:spPr>
        <p:txBody>
          <a:bodyPr>
            <a:noAutofit/>
          </a:bodyPr>
          <a:lstStyle/>
          <a:p>
            <a:pPr algn="l"/>
            <a:r>
              <a:rPr lang="en-US" sz="3200"/>
              <a:t>Metadata challenges contributing to uncertainty/</a:t>
            </a:r>
            <a:br>
              <a:rPr lang="en-US" sz="3200"/>
            </a:br>
            <a:r>
              <a:rPr lang="en-US" sz="3200"/>
              <a:t>impacting </a:t>
            </a:r>
            <a:br>
              <a:rPr lang="en-US" sz="3200"/>
            </a:br>
            <a:r>
              <a:rPr lang="en-US" sz="3200"/>
              <a:t>data science, AI,…etc. 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8B9A1942-5760-9A72-11F7-A32A1A0B8507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59084837"/>
              </p:ext>
            </p:extLst>
          </p:nvPr>
        </p:nvGraphicFramePr>
        <p:xfrm>
          <a:off x="3048000" y="966919"/>
          <a:ext cx="5477608" cy="4924162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284954">
                  <a:extLst>
                    <a:ext uri="{9D8B030D-6E8A-4147-A177-3AD203B41FA5}">
                      <a16:colId xmlns:a16="http://schemas.microsoft.com/office/drawing/2014/main" val="1926881401"/>
                    </a:ext>
                  </a:extLst>
                </a:gridCol>
                <a:gridCol w="1220875">
                  <a:extLst>
                    <a:ext uri="{9D8B030D-6E8A-4147-A177-3AD203B41FA5}">
                      <a16:colId xmlns:a16="http://schemas.microsoft.com/office/drawing/2014/main" val="532333325"/>
                    </a:ext>
                  </a:extLst>
                </a:gridCol>
                <a:gridCol w="119915">
                  <a:extLst>
                    <a:ext uri="{9D8B030D-6E8A-4147-A177-3AD203B41FA5}">
                      <a16:colId xmlns:a16="http://schemas.microsoft.com/office/drawing/2014/main" val="249828095"/>
                    </a:ext>
                  </a:extLst>
                </a:gridCol>
                <a:gridCol w="1851864">
                  <a:extLst>
                    <a:ext uri="{9D8B030D-6E8A-4147-A177-3AD203B41FA5}">
                      <a16:colId xmlns:a16="http://schemas.microsoft.com/office/drawing/2014/main" val="1510052440"/>
                    </a:ext>
                  </a:extLst>
                </a:gridCol>
              </a:tblGrid>
              <a:tr h="603372">
                <a:tc>
                  <a:txBody>
                    <a:bodyPr/>
                    <a:lstStyle/>
                    <a:p>
                      <a:pPr lvl="1" algn="ctr">
                        <a:buFont typeface="Arial" panose="020B0604020202020204" pitchFamily="34" charset="0"/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Data challenges</a:t>
                      </a:r>
                    </a:p>
                  </a:txBody>
                  <a:tcPr marL="54733" marR="54733" marT="27366" marB="273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gridSpan="2">
                  <a:txBody>
                    <a:bodyPr/>
                    <a:lstStyle/>
                    <a:p>
                      <a:pPr marL="182880" lvl="1" algn="ctr">
                        <a:buFont typeface="Arial" panose="020B0604020202020204" pitchFamily="34" charset="0"/>
                        <a:buNone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 System challenges </a:t>
                      </a:r>
                    </a:p>
                  </a:txBody>
                  <a:tcPr marL="54733" marR="54733" marT="27366" marB="273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82880" lvl="1" algn="ctr">
                        <a:buFont typeface="Arial" panose="020B0604020202020204" pitchFamily="34" charset="0"/>
                        <a:buNone/>
                      </a:pPr>
                      <a:endParaRPr lang="en-US" sz="2400" dirty="0">
                        <a:solidFill>
                          <a:schemeClr val="tx1"/>
                        </a:solidFill>
                        <a:latin typeface="Tw Cen MT" panose="020B0602020104020603" pitchFamily="34" charset="77"/>
                      </a:endParaRPr>
                    </a:p>
                  </a:txBody>
                  <a:tcPr marL="72977" marR="72977" marT="36488" marB="36488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 People challenges</a:t>
                      </a:r>
                    </a:p>
                  </a:txBody>
                  <a:tcPr marL="54733" marR="54733" marT="27366" marB="273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025883713"/>
                  </a:ext>
                </a:extLst>
              </a:tr>
              <a:tr h="3346572">
                <a:tc>
                  <a:txBody>
                    <a:bodyPr/>
                    <a:lstStyle/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Massive amounts + wide variety (big metadata),  </a:t>
                      </a:r>
                    </a:p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Metadata deserts</a:t>
                      </a:r>
                    </a:p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latin typeface="Tw Cen MT" panose="020B0602020104020603" pitchFamily="34" charset="77"/>
                        </a:rPr>
                        <a:t>Ambiguity, not clearly labeled</a:t>
                      </a:r>
                    </a:p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latin typeface="Tw Cen MT" panose="020B0602020104020603" pitchFamily="34" charset="77"/>
                        </a:rPr>
                        <a:t>Synonymy, polysemy</a:t>
                      </a:r>
                    </a:p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latin typeface="Tw Cen MT" panose="020B0602020104020603" pitchFamily="34" charset="77"/>
                        </a:rPr>
                        <a:t>Noisy data (errors, unstructured)</a:t>
                      </a:r>
                    </a:p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latin typeface="Tw Cen MT" panose="020B0602020104020603" pitchFamily="34" charset="77"/>
                        </a:rPr>
                        <a:t>Lacking standards, context, misinterpreted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 </a:t>
                      </a:r>
                    </a:p>
                  </a:txBody>
                  <a:tcPr marL="54733" marR="54733" marT="27366" marB="273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2">
                        <a:lumMod val="20000"/>
                        <a:lumOff val="80000"/>
                      </a:schemeClr>
                    </a:solidFill>
                  </a:tcPr>
                </a:tc>
                <a:tc gridSpan="3">
                  <a:txBody>
                    <a:bodyPr/>
                    <a:lstStyle/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One and done ~ sort of (after fine tunning, on to the next project) (</a:t>
                      </a:r>
                      <a:r>
                        <a:rPr lang="en-US" sz="1800" b="1">
                          <a:solidFill>
                            <a:srgbClr val="0070C0"/>
                          </a:solidFill>
                          <a:highlight>
                            <a:srgbClr val="FFFD78"/>
                          </a:highlight>
                          <a:latin typeface="Tw Cen MT" panose="020B0602020104020603" pitchFamily="34" charset="77"/>
                        </a:rPr>
                        <a:t>impact ROI</a:t>
                      </a:r>
                      <a:r>
                        <a:rPr lang="en-US" sz="180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)</a:t>
                      </a:r>
                    </a:p>
                  </a:txBody>
                  <a:tcPr marL="54733" marR="54733" marT="27366" marB="273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6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/>
                    </a:p>
                  </a:txBody>
                  <a:tcPr/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w Cen MT" panose="020B0602020104020603" pitchFamily="34" charset="77"/>
                      </a:endParaRPr>
                    </a:p>
                  </a:txBody>
                  <a:tcPr/>
                </a:tc>
                <a:extLst>
                  <a:ext uri="{0D108BD9-81ED-4DB2-BD59-A6C34878D82A}">
                    <a16:rowId xmlns:a16="http://schemas.microsoft.com/office/drawing/2014/main" val="1460495877"/>
                  </a:ext>
                </a:extLst>
              </a:tr>
              <a:tr h="974218">
                <a:tc gridSpan="2">
                  <a:txBody>
                    <a:bodyPr/>
                    <a:lstStyle/>
                    <a:p>
                      <a:pPr marL="160020" marR="0" lvl="0" indent="-160020" algn="l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 typeface="Arial" panose="020B0604020202020204" pitchFamily="34" charset="0"/>
                        <a:buChar char="•"/>
                        <a:tabLst/>
                        <a:defRPr/>
                      </a:pPr>
                      <a:r>
                        <a:rPr lang="en-US" sz="180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Not just data – software, algorithms, research methods, modeling details </a:t>
                      </a:r>
                    </a:p>
                  </a:txBody>
                  <a:tcPr marL="54733" marR="54733" marT="27366" marB="273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1">
                        <a:lumMod val="20000"/>
                        <a:lumOff val="8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w Cen MT" panose="020B0602020104020603" pitchFamily="34" charset="77"/>
                      </a:endParaRPr>
                    </a:p>
                  </a:txBody>
                  <a:tcPr/>
                </a:tc>
                <a:tc gridSpan="2">
                  <a:txBody>
                    <a:bodyPr/>
                    <a:lstStyle/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Biases/subjectivity</a:t>
                      </a:r>
                    </a:p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Time constraints</a:t>
                      </a:r>
                    </a:p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1800" dirty="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Funding limitations</a:t>
                      </a:r>
                      <a:endParaRPr lang="en-US" sz="1500" dirty="0"/>
                    </a:p>
                  </a:txBody>
                  <a:tcPr marL="54733" marR="54733" marT="27366" marB="27366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Biases and subjectivity Time constraints</a:t>
                      </a:r>
                    </a:p>
                    <a:p>
                      <a:pPr marL="160020" indent="-160020">
                        <a:buFont typeface="Arial" panose="020B0604020202020204" pitchFamily="34" charset="0"/>
                        <a:buChar char="•"/>
                      </a:pPr>
                      <a:r>
                        <a:rPr lang="en-US" sz="2400" dirty="0">
                          <a:solidFill>
                            <a:schemeClr val="tx1"/>
                          </a:solidFill>
                          <a:latin typeface="Tw Cen MT" panose="020B0602020104020603" pitchFamily="34" charset="77"/>
                        </a:rPr>
                        <a:t>Funding limitations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accent4">
                        <a:lumMod val="40000"/>
                        <a:lumOff val="6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535705625"/>
                  </a:ext>
                </a:extLst>
              </a:tr>
            </a:tbl>
          </a:graphicData>
        </a:graphic>
      </p:graphicFrame>
      <p:sp>
        <p:nvSpPr>
          <p:cNvPr id="3" name="TextBox 2">
            <a:extLst>
              <a:ext uri="{FF2B5EF4-FFF2-40B4-BE49-F238E27FC236}">
                <a16:creationId xmlns:a16="http://schemas.microsoft.com/office/drawing/2014/main" id="{FE2E88C9-EFAC-029F-D6FC-F5E99B0A77C0}"/>
              </a:ext>
            </a:extLst>
          </p:cNvPr>
          <p:cNvSpPr txBox="1"/>
          <p:nvPr/>
        </p:nvSpPr>
        <p:spPr>
          <a:xfrm>
            <a:off x="533400" y="152400"/>
            <a:ext cx="7745390" cy="523220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lang="en-US" sz="2800">
                <a:latin typeface="Tw Cen MT" panose="020B0602020104020603" pitchFamily="34" charset="77"/>
              </a:rPr>
              <a:t>Metadata: It’s complicated, it’s not always perfect….</a:t>
            </a:r>
          </a:p>
        </p:txBody>
      </p:sp>
    </p:spTree>
    <p:extLst>
      <p:ext uri="{BB962C8B-B14F-4D97-AF65-F5344CB8AC3E}">
        <p14:creationId xmlns:p14="http://schemas.microsoft.com/office/powerpoint/2010/main" val="3804263226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2294A5-2DB8-3C1F-A175-CF32A135D26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1000" y="762000"/>
            <a:ext cx="8422525" cy="715792"/>
          </a:xfrm>
        </p:spPr>
        <p:txBody>
          <a:bodyPr>
            <a:normAutofit fontScale="90000"/>
          </a:bodyPr>
          <a:lstStyle/>
          <a:p>
            <a:pPr>
              <a:lnSpc>
                <a:spcPct val="100000"/>
              </a:lnSpc>
            </a:pPr>
            <a:r>
              <a:rPr lang="en-US" sz="3000"/>
              <a:t>Accelerating approaches - addressing metadata challenges</a:t>
            </a:r>
            <a:br>
              <a:rPr lang="en-US">
                <a:solidFill>
                  <a:schemeClr val="tx1"/>
                </a:solidFill>
              </a:rPr>
            </a:br>
            <a:endParaRPr lang="en-US">
              <a:solidFill>
                <a:schemeClr val="tx1"/>
              </a:solidFill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4171AE-EA3E-08B3-7FBC-73BB5BC8A85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28650" y="1371600"/>
            <a:ext cx="7886700" cy="3767559"/>
          </a:xfrm>
        </p:spPr>
        <p:txBody>
          <a:bodyPr>
            <a:normAutofit fontScale="77500" lnSpcReduction="20000"/>
          </a:bodyPr>
          <a:lstStyle/>
          <a:p>
            <a:pPr algn="ctr">
              <a:spcBef>
                <a:spcPts val="0"/>
              </a:spcBef>
            </a:pPr>
            <a:r>
              <a:rPr lang="en-US" sz="2250" i="1">
                <a:solidFill>
                  <a:schemeClr val="accent1"/>
                </a:solidFill>
                <a:latin typeface="Tw Cen MT" panose="020B0602020104020603" pitchFamily="34" charset="77"/>
              </a:rPr>
              <a:t>Toward metadata best practices supporting workflows, RCR (reproducible computational research) and the FAIR principles</a:t>
            </a:r>
          </a:p>
          <a:p>
            <a:pPr algn="ctr">
              <a:spcBef>
                <a:spcPts val="0"/>
              </a:spcBef>
            </a:pPr>
            <a:endParaRPr lang="en-US" sz="2100" b="1" i="1">
              <a:solidFill>
                <a:srgbClr val="0432FF"/>
              </a:solidFill>
              <a:latin typeface="Tw Cen MT" panose="020B0602020104020603" pitchFamily="34" charset="77"/>
            </a:endParaRPr>
          </a:p>
          <a:p>
            <a:pPr marL="385763" indent="-385763">
              <a:spcBef>
                <a:spcPts val="0"/>
              </a:spcBef>
              <a:buFont typeface="+mj-lt"/>
              <a:buAutoNum type="arabicPeriod"/>
            </a:pPr>
            <a:r>
              <a:rPr lang="en-US" sz="3100" b="1">
                <a:solidFill>
                  <a:schemeClr val="accent1"/>
                </a:solidFill>
                <a:latin typeface="Tw Cen MT" panose="020B0602020104020603" pitchFamily="34" charset="77"/>
              </a:rPr>
              <a:t>Celebrate, build on, and adapt successes </a:t>
            </a:r>
            <a:r>
              <a:rPr lang="en-US" sz="3100">
                <a:latin typeface="Tw Cen MT" panose="020B0602020104020603" pitchFamily="34" charset="77"/>
              </a:rPr>
              <a:t>(clear demonstrations)</a:t>
            </a:r>
          </a:p>
          <a:p>
            <a:pPr marL="385763" indent="-385763">
              <a:spcBef>
                <a:spcPts val="0"/>
              </a:spcBef>
              <a:buFont typeface="+mj-lt"/>
              <a:buAutoNum type="arabicPeriod"/>
            </a:pPr>
            <a:r>
              <a:rPr lang="en-US" sz="3100" b="1">
                <a:solidFill>
                  <a:schemeClr val="accent1"/>
                </a:solidFill>
                <a:latin typeface="Tw Cen MT" panose="020B0602020104020603" pitchFamily="34" charset="77"/>
              </a:rPr>
              <a:t>Explore hosting an embedded/feral metadata expert, software engineer/data scientist (cross-training)</a:t>
            </a:r>
          </a:p>
          <a:p>
            <a:pPr marL="385763" indent="-385763">
              <a:spcBef>
                <a:spcPts val="0"/>
              </a:spcBef>
              <a:buFont typeface="+mj-lt"/>
              <a:buAutoNum type="arabicPeriod"/>
            </a:pPr>
            <a:r>
              <a:rPr lang="en-US" sz="3100">
                <a:latin typeface="Tw Cen MT" panose="020B0602020104020603" pitchFamily="34" charset="77"/>
              </a:rPr>
              <a:t>Establish metadata-related metrics (validation, uncertainty?)</a:t>
            </a:r>
          </a:p>
          <a:p>
            <a:pPr marL="342900" lvl="1" indent="0">
              <a:spcBef>
                <a:spcPts val="0"/>
              </a:spcBef>
              <a:buNone/>
            </a:pPr>
            <a:r>
              <a:rPr lang="en-US" sz="3100">
                <a:latin typeface="Tw Cen MT" panose="020B0602020104020603" pitchFamily="34" charset="77"/>
              </a:rPr>
              <a:t>     ~ Informetric values/entropy</a:t>
            </a:r>
          </a:p>
          <a:p>
            <a:pPr marL="385763" indent="-385763">
              <a:spcBef>
                <a:spcPts val="0"/>
              </a:spcBef>
              <a:buFont typeface="+mj-lt"/>
              <a:buAutoNum type="arabicPeriod"/>
            </a:pPr>
            <a:r>
              <a:rPr lang="en-US" sz="3100">
                <a:latin typeface="Tw Cen MT" panose="020B0602020104020603" pitchFamily="34" charset="77"/>
              </a:rPr>
              <a:t>Adopt or modify metadata workflows</a:t>
            </a:r>
          </a:p>
          <a:p>
            <a:pPr marL="385763" indent="-385763">
              <a:spcBef>
                <a:spcPts val="0"/>
              </a:spcBef>
              <a:buFont typeface="+mj-lt"/>
              <a:buAutoNum type="arabicPeriod"/>
            </a:pPr>
            <a:r>
              <a:rPr lang="en-US" sz="3100">
                <a:latin typeface="Tw Cen MT" panose="020B0602020104020603" pitchFamily="34" charset="77"/>
              </a:rPr>
              <a:t>Agree on semantics</a:t>
            </a:r>
          </a:p>
          <a:p>
            <a:pPr marL="385763" indent="-385763">
              <a:spcBef>
                <a:spcPts val="0"/>
              </a:spcBef>
              <a:buFont typeface="+mj-lt"/>
              <a:buAutoNum type="arabicPeriod"/>
            </a:pPr>
            <a:r>
              <a:rPr lang="en-US" sz="3100">
                <a:latin typeface="Tw Cen MT" panose="020B0602020104020603" pitchFamily="34" charset="77"/>
              </a:rPr>
              <a:t>Recognize there is a science of metadata, valid research topic</a:t>
            </a:r>
          </a:p>
          <a:p>
            <a:pPr marL="102870" indent="-102870">
              <a:spcBef>
                <a:spcPts val="0"/>
              </a:spcBef>
            </a:pPr>
            <a:endParaRPr lang="en-US" sz="2400">
              <a:solidFill>
                <a:schemeClr val="accent1">
                  <a:lumMod val="50000"/>
                </a:schemeClr>
              </a:solidFill>
              <a:latin typeface="Tw Cen MT" panose="020B0602020104020603" pitchFamily="34" charset="77"/>
            </a:endParaRPr>
          </a:p>
          <a:p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20649734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643C487-8AEF-904C-CFCD-D5DFCA340C34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8650" y="1131093"/>
            <a:ext cx="3886200" cy="4816317"/>
          </a:xfrm>
          <a:ln w="3175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100" b="1" dirty="0">
                <a:solidFill>
                  <a:srgbClr val="0432FF"/>
                </a:solidFill>
                <a:latin typeface="Tw Cen MT" panose="020B0602020104020603" pitchFamily="34" charset="77"/>
              </a:rPr>
              <a:t>Establish metadata-related metrics (validation, uncertainty?)</a:t>
            </a:r>
          </a:p>
          <a:p>
            <a:pPr marL="0" indent="0">
              <a:spcBef>
                <a:spcPts val="0"/>
              </a:spcBef>
              <a:buNone/>
            </a:pP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(Bruce&amp; </a:t>
            </a:r>
            <a:r>
              <a:rPr lang="en-US" sz="1500" dirty="0" err="1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Hillmann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, 2004 </a:t>
            </a:r>
            <a:r>
              <a:rPr lang="en-US" sz="1500" i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to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 </a:t>
            </a:r>
            <a:r>
              <a:rPr lang="en-US" sz="1350" dirty="0" err="1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Razzaghi</a:t>
            </a:r>
            <a:r>
              <a:rPr lang="en-US" sz="1350" dirty="0">
                <a:solidFill>
                  <a:schemeClr val="bg1">
                    <a:lumMod val="50000"/>
                  </a:schemeClr>
                </a:solidFill>
                <a:latin typeface="Calibri" panose="020F0502020204030204" pitchFamily="34" charset="0"/>
                <a:ea typeface="Calibri" panose="020F0502020204030204" pitchFamily="34" charset="0"/>
                <a:cs typeface="Times New Roman" panose="02020603050405020304" pitchFamily="18" charset="0"/>
              </a:rPr>
              <a:t>, et al, 2023</a:t>
            </a:r>
            <a:r>
              <a:rPr lang="en-US" sz="900" dirty="0">
                <a:solidFill>
                  <a:schemeClr val="bg1">
                    <a:lumMod val="50000"/>
                  </a:schemeClr>
                </a:solidFill>
              </a:rPr>
              <a:t>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)</a:t>
            </a:r>
          </a:p>
          <a:p>
            <a:pPr marL="0" indent="0">
              <a:spcBef>
                <a:spcPts val="0"/>
              </a:spcBef>
              <a:buNone/>
            </a:pPr>
            <a:endParaRPr lang="en-US" sz="2100" dirty="0">
              <a:latin typeface="Tw Cen MT" panose="020B0602020104020603" pitchFamily="34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100" dirty="0">
              <a:latin typeface="Tw Cen MT" panose="020B0602020104020603" pitchFamily="34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100" dirty="0">
              <a:latin typeface="Tw Cen MT" panose="020B0602020104020603" pitchFamily="34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100" dirty="0">
              <a:latin typeface="Tw Cen MT" panose="020B0602020104020603" pitchFamily="34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100" dirty="0">
              <a:latin typeface="Tw Cen MT" panose="020B0602020104020603" pitchFamily="34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100" dirty="0">
              <a:latin typeface="Tw Cen MT" panose="020B0602020104020603" pitchFamily="34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2100" dirty="0">
              <a:latin typeface="Tw Cen MT" panose="020B0602020104020603" pitchFamily="34" charset="77"/>
            </a:endParaRPr>
          </a:p>
          <a:p>
            <a:pPr marL="0" indent="0">
              <a:spcBef>
                <a:spcPts val="0"/>
              </a:spcBef>
              <a:buNone/>
            </a:pPr>
            <a:endParaRPr lang="en-US" sz="900" dirty="0">
              <a:latin typeface="Tw Cen MT" panose="020B0602020104020603" pitchFamily="34" charset="77"/>
            </a:endParaRPr>
          </a:p>
          <a:p>
            <a:pPr>
              <a:spcBef>
                <a:spcPts val="0"/>
              </a:spcBef>
            </a:pPr>
            <a:r>
              <a:rPr lang="en-US" sz="1800" dirty="0">
                <a:latin typeface="Tw Cen MT" panose="020B0602020104020603" pitchFamily="34" charset="77"/>
              </a:rPr>
              <a:t>Informetric value/Claude Shannon (entropy)</a:t>
            </a:r>
          </a:p>
          <a:p>
            <a:pPr>
              <a:spcBef>
                <a:spcPts val="0"/>
              </a:spcBef>
            </a:pPr>
            <a:r>
              <a:rPr lang="en-US" sz="1800" dirty="0">
                <a:latin typeface="Tw Cen MT" panose="020B0602020104020603" pitchFamily="34" charset="77"/>
              </a:rPr>
              <a:t>Confidence intervals (</a:t>
            </a:r>
            <a:r>
              <a:rPr lang="en-US" sz="1800" dirty="0" err="1">
                <a:latin typeface="Tw Cen MT" panose="020B0602020104020603" pitchFamily="34" charset="77"/>
              </a:rPr>
              <a:t>AMeGA</a:t>
            </a:r>
            <a:r>
              <a:rPr lang="en-US" sz="1800" dirty="0">
                <a:latin typeface="Tw Cen MT" panose="020B0602020104020603" pitchFamily="34" charset="77"/>
              </a:rPr>
              <a:t> + HDR-BGNN) </a:t>
            </a:r>
            <a:r>
              <a:rPr lang="en-US" sz="1500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(Greenberg, et al, 2021-2023)</a:t>
            </a:r>
            <a:r>
              <a:rPr lang="en-US" sz="1800" dirty="0">
                <a:latin typeface="Tw Cen MT" panose="020B0602020104020603" pitchFamily="34" charset="77"/>
              </a:rPr>
              <a:t> </a:t>
            </a:r>
          </a:p>
          <a:p>
            <a:pPr>
              <a:spcBef>
                <a:spcPts val="0"/>
              </a:spcBef>
            </a:pPr>
            <a:r>
              <a:rPr lang="en-US" sz="1800" dirty="0">
                <a:latin typeface="Tw Cen MT" panose="020B0602020104020603" pitchFamily="34" charset="77"/>
              </a:rPr>
              <a:t>Metadata maturity model (RDA)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BD14B-9069-4D81-79A3-26B13133E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31094"/>
            <a:ext cx="3886200" cy="4869656"/>
          </a:xfrm>
          <a:ln w="3175">
            <a:solidFill>
              <a:schemeClr val="tx1"/>
            </a:solidFill>
          </a:ln>
        </p:spPr>
        <p:txBody>
          <a:bodyPr>
            <a:normAutofit lnSpcReduction="10000"/>
          </a:bodyPr>
          <a:lstStyle/>
          <a:p>
            <a:pPr marL="0" indent="0">
              <a:buNone/>
            </a:pPr>
            <a:r>
              <a:rPr lang="en-US" b="1">
                <a:solidFill>
                  <a:srgbClr val="0432FF"/>
                </a:solidFill>
              </a:rPr>
              <a:t>Adopt, or modify metadata workflows (</a:t>
            </a:r>
            <a:r>
              <a:rPr lang="en-US" b="1" i="1">
                <a:solidFill>
                  <a:srgbClr val="0432FF"/>
                </a:solidFill>
              </a:rPr>
              <a:t>w,w,w,h,w?</a:t>
            </a:r>
            <a:r>
              <a:rPr lang="en-US" b="1">
                <a:solidFill>
                  <a:srgbClr val="0432FF"/>
                </a:solidFill>
              </a:rPr>
              <a:t>)</a:t>
            </a:r>
            <a:endParaRPr lang="en-US" sz="1350" b="1">
              <a:solidFill>
                <a:srgbClr val="0432FF"/>
              </a:solidFill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endParaRPr lang="en-US" sz="1350">
              <a:latin typeface="Tw Cen MT" panose="020B0602020104020603" pitchFamily="34" charset="77"/>
            </a:endParaRPr>
          </a:p>
          <a:p>
            <a:pPr marL="0" indent="0">
              <a:buNone/>
            </a:pPr>
            <a:r>
              <a:rPr lang="en-US" sz="1350">
                <a:latin typeface="Tw Cen MT" panose="020B0602020104020603" pitchFamily="34" charset="77"/>
              </a:rPr>
              <a:t>Metadata Architecture and Application Team (MAAT) “Metadata Lifecycle Model” for systematizing the metadata working procedure.</a:t>
            </a:r>
          </a:p>
          <a:p>
            <a:pPr marL="0" indent="0">
              <a:buNone/>
            </a:pPr>
            <a:r>
              <a:rPr lang="en-US" sz="1350">
                <a:latin typeface="Tw Cen MT" panose="020B0602020104020603" pitchFamily="34" charset="77"/>
                <a:hlinkClick r:id="rId2"/>
              </a:rPr>
              <a:t>https://metadata.teldap.tw/design/lifecycle_eng.htm</a:t>
            </a:r>
            <a:r>
              <a:rPr lang="en-US" sz="1350">
                <a:latin typeface="Tw Cen MT" panose="020B0602020104020603" pitchFamily="34" charset="77"/>
              </a:rPr>
              <a:t>  </a:t>
            </a:r>
            <a:endParaRPr lang="en-US" sz="1350"/>
          </a:p>
        </p:txBody>
      </p:sp>
      <p:graphicFrame>
        <p:nvGraphicFramePr>
          <p:cNvPr id="5" name="Table 4">
            <a:extLst>
              <a:ext uri="{FF2B5EF4-FFF2-40B4-BE49-F238E27FC236}">
                <a16:creationId xmlns:a16="http://schemas.microsoft.com/office/drawing/2014/main" id="{575F21AD-F1EF-8F7A-1742-FAF1B532CE25}"/>
              </a:ext>
            </a:extLst>
          </p:cNvPr>
          <p:cNvGraphicFramePr>
            <a:graphicFrameLocks noGrp="1"/>
          </p:cNvGraphicFramePr>
          <p:nvPr/>
        </p:nvGraphicFramePr>
        <p:xfrm>
          <a:off x="628651" y="2087642"/>
          <a:ext cx="3663833" cy="2903220"/>
        </p:xfrm>
        <a:graphic>
          <a:graphicData uri="http://schemas.openxmlformats.org/drawingml/2006/table">
            <a:tbl>
              <a:tblPr firstRow="1" firstCol="1" bandRow="1" bandCol="1">
                <a:tableStyleId>{5C22544A-7EE6-4342-B048-85BDC9FD1C3A}</a:tableStyleId>
              </a:tblPr>
              <a:tblGrid>
                <a:gridCol w="3663833">
                  <a:extLst>
                    <a:ext uri="{9D8B030D-6E8A-4147-A177-3AD203B41FA5}">
                      <a16:colId xmlns:a16="http://schemas.microsoft.com/office/drawing/2014/main" val="1094568716"/>
                    </a:ext>
                  </a:extLst>
                </a:gridCol>
              </a:tblGrid>
              <a:tr h="34290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tabLst>
                          <a:tab pos="2743200" algn="ctr"/>
                          <a:tab pos="5486400" algn="r"/>
                          <a:tab pos="457200" algn="l"/>
                        </a:tabLst>
                      </a:pPr>
                      <a:r>
                        <a:rPr lang="en-US" sz="2100" dirty="0">
                          <a:effectLst/>
                        </a:rPr>
                        <a:t>Completeness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62346081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 algn="l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Provenance</a:t>
                      </a:r>
                      <a:endParaRPr lang="en-US" sz="2100" i="1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828353354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Accuracy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855591953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Conformance to expectations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70007550"/>
                  </a:ext>
                </a:extLst>
              </a:tr>
              <a:tr h="64008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Logical consistency/coherence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3465707076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>
                          <a:effectLst/>
                        </a:rPr>
                        <a:t>Timeliness</a:t>
                      </a:r>
                      <a:endParaRPr lang="en-US" sz="210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2912788175"/>
                  </a:ext>
                </a:extLst>
              </a:tr>
              <a:tr h="320040">
                <a:tc>
                  <a:txBody>
                    <a:bodyPr/>
                    <a:lstStyle/>
                    <a:p>
                      <a:pPr marL="0" marR="0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</a:pPr>
                      <a:r>
                        <a:rPr lang="en-US" sz="2100" dirty="0">
                          <a:effectLst/>
                        </a:rPr>
                        <a:t>Accessibility</a:t>
                      </a:r>
                      <a:endParaRPr lang="en-US" sz="2100" dirty="0">
                        <a:effectLst/>
                        <a:latin typeface="Times New Roman" panose="02020603050405020304" pitchFamily="18" charset="0"/>
                        <a:ea typeface="Times New Roman" panose="02020603050405020304" pitchFamily="18" charset="0"/>
                      </a:endParaRPr>
                    </a:p>
                  </a:txBody>
                  <a:tcPr marL="51435" marR="51435" marT="0" marB="0"/>
                </a:tc>
                <a:extLst>
                  <a:ext uri="{0D108BD9-81ED-4DB2-BD59-A6C34878D82A}">
                    <a16:rowId xmlns:a16="http://schemas.microsoft.com/office/drawing/2014/main" val="1834270006"/>
                  </a:ext>
                </a:extLst>
              </a:tr>
            </a:tbl>
          </a:graphicData>
        </a:graphic>
      </p:graphicFrame>
      <p:pic>
        <p:nvPicPr>
          <p:cNvPr id="6" name="Picture 2">
            <a:extLst>
              <a:ext uri="{FF2B5EF4-FFF2-40B4-BE49-F238E27FC236}">
                <a16:creationId xmlns:a16="http://schemas.microsoft.com/office/drawing/2014/main" id="{2F3F60E7-A8E9-4312-3ED8-B725E90C1ADA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3108" b="2616"/>
          <a:stretch/>
        </p:blipFill>
        <p:spPr bwMode="auto">
          <a:xfrm>
            <a:off x="4856105" y="1893570"/>
            <a:ext cx="3095625" cy="29184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39547903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42" name="Picture 2">
            <a:extLst>
              <a:ext uri="{FF2B5EF4-FFF2-40B4-BE49-F238E27FC236}">
                <a16:creationId xmlns:a16="http://schemas.microsoft.com/office/drawing/2014/main" id="{0AD529F8-499F-6DC5-D0F7-FF6134D19AC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1341" y="1991205"/>
            <a:ext cx="5626489" cy="3824542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10244" name="Picture 4">
            <a:extLst>
              <a:ext uri="{FF2B5EF4-FFF2-40B4-BE49-F238E27FC236}">
                <a16:creationId xmlns:a16="http://schemas.microsoft.com/office/drawing/2014/main" id="{4424F6D0-D2F4-2234-18A7-4DA89CACECC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479734" y="1042254"/>
            <a:ext cx="3442926" cy="202097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8" name="Picture 7" descr="A close up of a flower&#10;&#10;Description automatically generated with low confidence">
            <a:extLst>
              <a:ext uri="{FF2B5EF4-FFF2-40B4-BE49-F238E27FC236}">
                <a16:creationId xmlns:a16="http://schemas.microsoft.com/office/drawing/2014/main" id="{74AAD38F-851A-5AFC-98F7-4D98767660CA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21724"/>
          <a:stretch/>
        </p:blipFill>
        <p:spPr>
          <a:xfrm>
            <a:off x="818978" y="1626418"/>
            <a:ext cx="1083945" cy="323504"/>
          </a:xfrm>
          <a:prstGeom prst="rect">
            <a:avLst/>
          </a:prstGeom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ECC0A4B6-85BD-6E9A-F19A-96F4197098D1}"/>
              </a:ext>
            </a:extLst>
          </p:cNvPr>
          <p:cNvSpPr txBox="1"/>
          <p:nvPr/>
        </p:nvSpPr>
        <p:spPr>
          <a:xfrm>
            <a:off x="2415020" y="1672923"/>
            <a:ext cx="3432810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 b="1"/>
              <a:t>Yet Another Metadata Zoo</a:t>
            </a: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A0CC7FD0-E393-46A2-052C-3292EB217966}"/>
              </a:ext>
            </a:extLst>
          </p:cNvPr>
          <p:cNvSpPr txBox="1"/>
          <p:nvPr/>
        </p:nvSpPr>
        <p:spPr>
          <a:xfrm>
            <a:off x="458767" y="1042254"/>
            <a:ext cx="4572000" cy="46166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en-US" sz="2400" b="1">
                <a:solidFill>
                  <a:srgbClr val="0432FF"/>
                </a:solidFill>
                <a:latin typeface="Tw Cen MT" panose="020B0602020104020603" pitchFamily="34" charset="77"/>
              </a:rPr>
              <a:t>Agree on semantics </a:t>
            </a:r>
            <a:r>
              <a:rPr lang="en-US" sz="2400">
                <a:latin typeface="Tw Cen MT" panose="020B0602020104020603" pitchFamily="34" charset="77"/>
              </a:rPr>
              <a:t>👍 👍🏾 👎🏼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CA32FE3-10B4-FB21-7860-C7E2624210B3}"/>
              </a:ext>
            </a:extLst>
          </p:cNvPr>
          <p:cNvSpPr txBox="1"/>
          <p:nvPr/>
        </p:nvSpPr>
        <p:spPr>
          <a:xfrm>
            <a:off x="5619505" y="3034881"/>
            <a:ext cx="3293039" cy="253915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sz="2700">
                <a:solidFill>
                  <a:srgbClr val="212529"/>
                </a:solidFill>
                <a:latin typeface="system-ui"/>
              </a:rPr>
              <a:t>METADICTIONARY</a:t>
            </a:r>
          </a:p>
          <a:p>
            <a:pPr algn="ctr"/>
            <a:r>
              <a:rPr lang="en-US" sz="1650" b="1">
                <a:solidFill>
                  <a:srgbClr val="212529"/>
                </a:solidFill>
                <a:latin typeface="system-ui"/>
              </a:rPr>
              <a:t>A crowdsourced vocabulary builder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50">
                <a:solidFill>
                  <a:srgbClr val="212529"/>
                </a:solidFill>
                <a:latin typeface="system-ui"/>
              </a:rPr>
              <a:t>Add terms and get permalinks (</a:t>
            </a:r>
            <a:r>
              <a:rPr lang="en-US" sz="1650">
                <a:solidFill>
                  <a:srgbClr val="0D6EFD"/>
                </a:solidFill>
                <a:latin typeface="system-ui"/>
                <a:hlinkClick r:id="rId5"/>
              </a:rPr>
              <a:t>PID</a:t>
            </a:r>
            <a:r>
              <a:rPr lang="en-US" sz="1650">
                <a:solidFill>
                  <a:srgbClr val="212529"/>
                </a:solidFill>
                <a:latin typeface="system-ui"/>
              </a:rPr>
              <a:t>s)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50">
                <a:solidFill>
                  <a:srgbClr val="212529"/>
                </a:solidFill>
                <a:latin typeface="system-ui"/>
              </a:rPr>
              <a:t>Use and link controlled terms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50">
                <a:solidFill>
                  <a:srgbClr val="212529"/>
                </a:solidFill>
                <a:latin typeface="system-ui"/>
              </a:rPr>
              <a:t>Share and refine project terms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50">
                <a:solidFill>
                  <a:srgbClr val="212529"/>
                </a:solidFill>
                <a:latin typeface="system-ui"/>
              </a:rPr>
              <a:t>Cherry-pick terms for ontologies</a:t>
            </a:r>
          </a:p>
          <a:p>
            <a:pPr marL="214313" indent="-214313">
              <a:buFont typeface="Arial" panose="020B0604020202020204" pitchFamily="34" charset="0"/>
              <a:buChar char="•"/>
            </a:pPr>
            <a:r>
              <a:rPr lang="en-US" sz="1650">
                <a:solidFill>
                  <a:srgbClr val="212529"/>
                </a:solidFill>
                <a:latin typeface="system-ui"/>
              </a:rPr>
              <a:t>Dialog, test, and vote to consensus quickly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22BA6B92-FB87-72AA-B2F9-C91DA0F68D03}"/>
              </a:ext>
            </a:extLst>
          </p:cNvPr>
          <p:cNvSpPr txBox="1"/>
          <p:nvPr/>
        </p:nvSpPr>
        <p:spPr>
          <a:xfrm>
            <a:off x="5847829" y="5550955"/>
            <a:ext cx="2953271" cy="7155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latin typeface="Tw Cen MT" panose="020B0602020104020603" pitchFamily="34" charset="77"/>
                <a:hlinkClick r:id="rId6"/>
              </a:rPr>
              <a:t>https://doi.org/10.1162/dint_a_00211</a:t>
            </a:r>
            <a:r>
              <a:rPr lang="en-US" sz="1350">
                <a:latin typeface="Tw Cen MT" panose="020B0602020104020603" pitchFamily="34" charset="77"/>
              </a:rPr>
              <a:t> </a:t>
            </a:r>
          </a:p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6768190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88DBD14B-9069-4D81-79A3-26B13133EDA5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629150" y="1131094"/>
            <a:ext cx="3886200" cy="4358879"/>
          </a:xfrm>
          <a:ln w="3175">
            <a:solidFill>
              <a:schemeClr val="tx1"/>
            </a:solidFill>
          </a:ln>
        </p:spPr>
        <p:txBody>
          <a:bodyPr>
            <a:normAutofit/>
          </a:bodyPr>
          <a:lstStyle/>
          <a:p>
            <a:pPr marL="0" indent="0">
              <a:spcBef>
                <a:spcPts val="0"/>
              </a:spcBef>
              <a:buNone/>
            </a:pPr>
            <a:r>
              <a:rPr lang="en-US" sz="2400" b="1">
                <a:solidFill>
                  <a:srgbClr val="0432FF"/>
                </a:solidFill>
                <a:latin typeface="Tw Cen MT" panose="020B0602020104020603" pitchFamily="34" charset="77"/>
              </a:rPr>
              <a:t>Recognize there is a science of metadata; metadata is a valid research topic</a:t>
            </a:r>
          </a:p>
          <a:p>
            <a:pPr marL="0" indent="0">
              <a:spcBef>
                <a:spcPts val="0"/>
              </a:spcBef>
              <a:buNone/>
            </a:pPr>
            <a:endParaRPr lang="en-US" sz="2400">
              <a:latin typeface="Tw Cen MT" panose="020B0602020104020603" pitchFamily="34" charset="77"/>
            </a:endParaRPr>
          </a:p>
          <a:p>
            <a:endParaRPr lang="en-US"/>
          </a:p>
        </p:txBody>
      </p:sp>
      <p:pic>
        <p:nvPicPr>
          <p:cNvPr id="10" name="Picture 2">
            <a:extLst>
              <a:ext uri="{FF2B5EF4-FFF2-40B4-BE49-F238E27FC236}">
                <a16:creationId xmlns:a16="http://schemas.microsoft.com/office/drawing/2014/main" id="{0A3B638A-3CD1-58E3-E99C-4EE6D38CF96D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5669280" y="2798216"/>
            <a:ext cx="2699385" cy="2116032"/>
          </a:xfrm>
          <a:prstGeom prst="rect">
            <a:avLst/>
          </a:prstGeom>
          <a:ln w="19050">
            <a:solidFill>
              <a:srgbClr val="00B050"/>
            </a:solidFill>
          </a:ln>
          <a:effectLst>
            <a:outerShdw blurRad="1244600" dist="50800" dir="19080000" algn="ctr" rotWithShape="0">
              <a:srgbClr val="000000">
                <a:alpha val="43137"/>
              </a:srgbClr>
            </a:outerShdw>
          </a:effectLst>
          <a:extLst>
            <a:ext uri="{909E8E84-426E-40dd-AFC4-6F175D3DCCD1}">
              <a14:hiddenFill xmlns:a14="http://schemas.microsoft.com/office/drawing/2010/main" xmlns="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xmlns="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 xmlns="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pic>
      <p:pic>
        <p:nvPicPr>
          <p:cNvPr id="11" name="Picture 10">
            <a:extLst>
              <a:ext uri="{FF2B5EF4-FFF2-40B4-BE49-F238E27FC236}">
                <a16:creationId xmlns:a16="http://schemas.microsoft.com/office/drawing/2014/main" id="{B0DBF5CF-D9E2-D269-67B9-74726EE6330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 rot="20681358">
            <a:off x="4867271" y="3302874"/>
            <a:ext cx="1666875" cy="685800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FC51F949-B7BE-F887-7D36-0D075E24E9A7}"/>
              </a:ext>
            </a:extLst>
          </p:cNvPr>
          <p:cNvSpPr txBox="1"/>
          <p:nvPr/>
        </p:nvSpPr>
        <p:spPr>
          <a:xfrm>
            <a:off x="411120" y="970278"/>
            <a:ext cx="3500739" cy="87716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>
                <a:latin typeface="Tw Cen MT" panose="020B0602020104020603" pitchFamily="34" charset="77"/>
              </a:rPr>
              <a:t>DIKW pyramid</a:t>
            </a:r>
          </a:p>
          <a:p>
            <a:r>
              <a:rPr lang="en-US" sz="1350">
                <a:hlinkClick r:id="rId4"/>
              </a:rPr>
              <a:t>https://en.wikipedia.org/wiki/DIKW_pyramid</a:t>
            </a:r>
            <a:r>
              <a:rPr lang="en-US" sz="1350"/>
              <a:t>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0338D0F6-332D-BF37-E96F-FB39C750127E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315972" y="3645774"/>
            <a:ext cx="2155371" cy="2210637"/>
          </a:xfrm>
          <a:prstGeom prst="rect">
            <a:avLst/>
          </a:prstGeom>
        </p:spPr>
      </p:pic>
      <p:pic>
        <p:nvPicPr>
          <p:cNvPr id="2" name="Picture 1">
            <a:extLst>
              <a:ext uri="{FF2B5EF4-FFF2-40B4-BE49-F238E27FC236}">
                <a16:creationId xmlns:a16="http://schemas.microsoft.com/office/drawing/2014/main" id="{7B58E535-8255-9C0D-0415-288B91176115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42985" y="1681520"/>
            <a:ext cx="2865058" cy="2233391"/>
          </a:xfrm>
          <a:prstGeom prst="rect">
            <a:avLst/>
          </a:prstGeom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8664762D-9258-5C4D-E01C-71B656FC785D}"/>
              </a:ext>
            </a:extLst>
          </p:cNvPr>
          <p:cNvSpPr txBox="1"/>
          <p:nvPr/>
        </p:nvSpPr>
        <p:spPr>
          <a:xfrm>
            <a:off x="4806308" y="5145447"/>
            <a:ext cx="2400035" cy="3000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latin typeface="Tw Cen MT" panose="020B0602020104020603" pitchFamily="34" charset="77"/>
              </a:rPr>
              <a:t>Toward optimal metadata…</a:t>
            </a:r>
          </a:p>
        </p:txBody>
      </p:sp>
    </p:spTree>
    <p:extLst>
      <p:ext uri="{BB962C8B-B14F-4D97-AF65-F5344CB8AC3E}">
        <p14:creationId xmlns:p14="http://schemas.microsoft.com/office/powerpoint/2010/main" val="2649446698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305B1EA-5A96-5B2E-F286-E39B92E5252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714E288C-B549-379C-C6A0-DDC0CC76927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sz="4800"/>
          </a:p>
          <a:p>
            <a:pPr algn="ctr"/>
            <a:r>
              <a:rPr lang="en-US" sz="4800"/>
              <a:t>Ontology</a:t>
            </a:r>
          </a:p>
        </p:txBody>
      </p:sp>
    </p:spTree>
    <p:extLst>
      <p:ext uri="{BB962C8B-B14F-4D97-AF65-F5344CB8AC3E}">
        <p14:creationId xmlns:p14="http://schemas.microsoft.com/office/powerpoint/2010/main" val="1136289181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8" descr="Abstract network of node and mesh">
            <a:extLst>
              <a:ext uri="{FF2B5EF4-FFF2-40B4-BE49-F238E27FC236}">
                <a16:creationId xmlns:a16="http://schemas.microsoft.com/office/drawing/2014/main" id="{F7E477BC-C3E6-614E-9FA2-A51D50FD09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21240" r="23434" b="-1"/>
          <a:stretch/>
        </p:blipFill>
        <p:spPr>
          <a:xfrm rot="5400000">
            <a:off x="1365121" y="-914822"/>
            <a:ext cx="6410430" cy="8690131"/>
          </a:xfrm>
          <a:prstGeom prst="rect">
            <a:avLst/>
          </a:prstGeom>
          <a:ln w="190500" cap="sq">
            <a:solidFill>
              <a:srgbClr val="C8C6BD"/>
            </a:solidFill>
            <a:prstDash val="solid"/>
            <a:miter lim="800000"/>
          </a:ln>
          <a:effectLst>
            <a:outerShdw blurRad="254000" algn="bl" rotWithShape="0">
              <a:srgbClr val="000000">
                <a:alpha val="43000"/>
              </a:srgbClr>
            </a:outerShdw>
          </a:effectLst>
          <a:scene3d>
            <a:camera prst="perspectiveFront" fov="5400000"/>
            <a:lightRig rig="threePt" dir="t">
              <a:rot lat="0" lon="0" rev="2100000"/>
            </a:lightRig>
          </a:scene3d>
          <a:sp3d extrusionH="25400">
            <a:bevelT w="304800" h="152400" prst="hardEdge"/>
            <a:extrusionClr>
              <a:srgbClr val="000000"/>
            </a:extrusionClr>
          </a:sp3d>
        </p:spPr>
      </p:pic>
      <p:sp>
        <p:nvSpPr>
          <p:cNvPr id="12292" name="Rectangle 3"/>
          <p:cNvSpPr>
            <a:spLocks noGrp="1" noChangeArrowheads="1"/>
          </p:cNvSpPr>
          <p:nvPr>
            <p:ph type="body" sz="half" idx="1"/>
          </p:nvPr>
        </p:nvSpPr>
        <p:spPr/>
        <p:txBody>
          <a:bodyPr/>
          <a:lstStyle/>
          <a:p>
            <a:pPr eaLnBrk="1" hangingPunct="1">
              <a:spcBef>
                <a:spcPct val="3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endParaRPr kumimoji="0" lang="en-US" altLang="en-US" sz="3600">
              <a:solidFill>
                <a:schemeClr val="hlink"/>
              </a:solidFill>
              <a:latin typeface="Arial Unicode MS" charset="0"/>
            </a:endParaRPr>
          </a:p>
          <a:p>
            <a:pPr eaLnBrk="1" hangingPunct="1">
              <a:spcBef>
                <a:spcPct val="30000"/>
              </a:spcBef>
              <a:buClr>
                <a:schemeClr val="folHlink"/>
              </a:buClr>
              <a:buSzPct val="60000"/>
              <a:buFont typeface="Wingdings" charset="2"/>
              <a:buChar char="n"/>
            </a:pPr>
            <a:endParaRPr kumimoji="0" lang="en-US" altLang="en-US" sz="3600">
              <a:solidFill>
                <a:schemeClr val="hlink"/>
              </a:solidFill>
              <a:latin typeface="Arial Unicode MS" charset="0"/>
            </a:endParaRPr>
          </a:p>
          <a:p>
            <a:pPr eaLnBrk="1" hangingPunct="1">
              <a:spcBef>
                <a:spcPct val="30000"/>
              </a:spcBef>
              <a:buClr>
                <a:schemeClr val="folHlink"/>
              </a:buClr>
              <a:buSzPct val="60000"/>
              <a:buFont typeface="Wingdings" charset="2"/>
              <a:buNone/>
            </a:pPr>
            <a:endParaRPr kumimoji="0" lang="en-US" altLang="en-US" sz="2400">
              <a:solidFill>
                <a:schemeClr val="hlink"/>
              </a:solidFill>
              <a:latin typeface="Arial Unicode MS" charset="0"/>
            </a:endParaRPr>
          </a:p>
        </p:txBody>
      </p:sp>
      <p:sp>
        <p:nvSpPr>
          <p:cNvPr id="5" name="Slide Number Placeholder 5"/>
          <p:cNvSpPr>
            <a:spLocks noGrp="1"/>
          </p:cNvSpPr>
          <p:nvPr>
            <p:ph type="sldNum" sz="quarter" idx="11"/>
          </p:nvPr>
        </p:nvSpPr>
        <p:spPr/>
        <p:txBody>
          <a:bodyPr/>
          <a:lstStyle>
            <a:lvl1pPr>
              <a:defRPr sz="2400">
                <a:solidFill>
                  <a:schemeClr val="tx1"/>
                </a:solidFill>
                <a:latin typeface="Times New Roman" charset="0"/>
              </a:defRPr>
            </a:lvl1pPr>
            <a:lvl2pPr marL="742950" indent="-285750">
              <a:defRPr sz="2400">
                <a:solidFill>
                  <a:schemeClr val="tx1"/>
                </a:solidFill>
                <a:latin typeface="Times New Roman" charset="0"/>
              </a:defRPr>
            </a:lvl2pPr>
            <a:lvl3pPr marL="1143000" indent="-228600">
              <a:defRPr sz="2400">
                <a:solidFill>
                  <a:schemeClr val="tx1"/>
                </a:solidFill>
                <a:latin typeface="Times New Roman" charset="0"/>
              </a:defRPr>
            </a:lvl3pPr>
            <a:lvl4pPr marL="1600200" indent="-228600">
              <a:defRPr sz="2400">
                <a:solidFill>
                  <a:schemeClr val="tx1"/>
                </a:solidFill>
                <a:latin typeface="Times New Roman" charset="0"/>
              </a:defRPr>
            </a:lvl4pPr>
            <a:lvl5pPr marL="2057400" indent="-228600">
              <a:defRPr sz="2400">
                <a:solidFill>
                  <a:schemeClr val="tx1"/>
                </a:solidFill>
                <a:latin typeface="Times New Roman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Times New Roman" charset="0"/>
              </a:defRPr>
            </a:lvl9pPr>
          </a:lstStyle>
          <a:p>
            <a:fld id="{DB0B78FA-C382-EF44-AD7B-85D79EC6F896}" type="slidenum">
              <a:rPr lang="en-US" altLang="x-none" sz="1400" smtClean="0">
                <a:latin typeface="Arial" charset="0"/>
              </a:rPr>
              <a:pPr/>
              <a:t>18</a:t>
            </a:fld>
            <a:endParaRPr lang="en-US" altLang="x-none" sz="1400">
              <a:latin typeface="Arial" charset="0"/>
            </a:endParaRPr>
          </a:p>
        </p:txBody>
      </p:sp>
      <p:pic>
        <p:nvPicPr>
          <p:cNvPr id="12293" name="Picture 4" descr="ontology1"/>
          <p:cNvPicPr>
            <a:picLocks noGrp="1" noChangeAspect="1" noChangeArrowheads="1"/>
          </p:cNvPicPr>
          <p:nvPr>
            <p:ph sz="half" idx="2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2668587" y="1600200"/>
            <a:ext cx="6122400" cy="440438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Title 1">
            <a:extLst>
              <a:ext uri="{FF2B5EF4-FFF2-40B4-BE49-F238E27FC236}">
                <a16:creationId xmlns:a16="http://schemas.microsoft.com/office/drawing/2014/main" id="{10506105-23C0-574C-A4D8-D4BEE09E5C0A}"/>
              </a:ext>
            </a:extLst>
          </p:cNvPr>
          <p:cNvSpPr txBox="1">
            <a:spLocks/>
          </p:cNvSpPr>
          <p:nvPr/>
        </p:nvSpPr>
        <p:spPr>
          <a:xfrm>
            <a:off x="5465812" y="685800"/>
            <a:ext cx="2740927" cy="685800"/>
          </a:xfrm>
          <a:prstGeom prst="rect">
            <a:avLst/>
          </a:prstGeom>
        </p:spPr>
        <p:txBody>
          <a:bodyPr vert="horz" lIns="228600" tIns="228600" rIns="228600" bIns="0" rtlCol="0" anchor="b">
            <a:normAutofit fontScale="90000" lnSpcReduction="20000"/>
          </a:bodyPr>
          <a:lstStyle>
            <a:lvl1pPr algn="ctr" defTabSz="914254" rtl="0" eaLnBrk="1" latinLnBrk="0" hangingPunct="1"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pPr defTabSz="914400">
              <a:lnSpc>
                <a:spcPct val="80000"/>
              </a:lnSpc>
            </a:pPr>
            <a:r>
              <a:rPr lang="en-US" sz="4800" spc="-150">
                <a:latin typeface="Tw Cen MT" panose="020B0602020104020603" pitchFamily="34" charset="77"/>
              </a:rPr>
              <a:t>Ontology</a:t>
            </a:r>
            <a:endParaRPr lang="en-US" sz="4200" spc="-150">
              <a:latin typeface="Tw Cen MT" panose="020B0602020104020603" pitchFamily="34" charset="77"/>
            </a:endParaRPr>
          </a:p>
        </p:txBody>
      </p:sp>
      <p:sp>
        <p:nvSpPr>
          <p:cNvPr id="25603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457200"/>
            <a:ext cx="4449763" cy="1143000"/>
          </a:xfrm>
        </p:spPr>
        <p:txBody>
          <a:bodyPr/>
          <a:lstStyle/>
          <a:p>
            <a:pPr algn="l">
              <a:defRPr/>
            </a:pPr>
            <a:r>
              <a:rPr kumimoji="0" lang="en-US" sz="16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rPr>
              <a:t>(McGuinness, D. L. (2003).  Ontologies Come of Age.  In Fensel, et al, </a:t>
            </a:r>
            <a:r>
              <a:rPr kumimoji="0" lang="en-US" sz="1600" i="1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rPr>
              <a:t>Spinning the Semantic Web</a:t>
            </a:r>
            <a:r>
              <a:rPr kumimoji="0" lang="en-US" sz="1600">
                <a:solidFill>
                  <a:schemeClr val="tx1"/>
                </a:solidFill>
                <a:latin typeface="Tw Cen MT" charset="0"/>
                <a:ea typeface="Tw Cen MT" charset="0"/>
                <a:cs typeface="Tw Cen MT" charset="0"/>
              </a:rPr>
              <a:t>.  (Cambridge, MIT Press)</a:t>
            </a:r>
            <a:endParaRPr kumimoji="0" lang="en-US" sz="2800" i="1">
              <a:solidFill>
                <a:schemeClr val="tx1"/>
              </a:solidFill>
              <a:latin typeface="Tw Cen MT" charset="0"/>
              <a:ea typeface="Tw Cen MT" charset="0"/>
              <a:cs typeface="Tw Cen MT" charset="0"/>
            </a:endParaRPr>
          </a:p>
        </p:txBody>
      </p:sp>
      <p:pic>
        <p:nvPicPr>
          <p:cNvPr id="8" name="Picture 2" descr="Deborah McGuinness | Faculty at Rensselaer">
            <a:extLst>
              <a:ext uri="{FF2B5EF4-FFF2-40B4-BE49-F238E27FC236}">
                <a16:creationId xmlns:a16="http://schemas.microsoft.com/office/drawing/2014/main" id="{685E8E8F-7F3E-D24C-A10E-1E37E55C6D3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33400" y="1371600"/>
            <a:ext cx="1982787" cy="19827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1550504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9355479-B4D4-1D44-840D-D4254DE544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Ontologies and reality</a:t>
            </a:r>
          </a:p>
        </p:txBody>
      </p:sp>
      <p:pic>
        <p:nvPicPr>
          <p:cNvPr id="1026" name="Picture 2" descr="Worried Cartoon PNG Images, Worried Cartoon Clipart Free Download">
            <a:extLst>
              <a:ext uri="{FF2B5EF4-FFF2-40B4-BE49-F238E27FC236}">
                <a16:creationId xmlns:a16="http://schemas.microsoft.com/office/drawing/2014/main" id="{6860E844-C349-A54A-AB93-5D9A70FC6970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8600" y="2305050"/>
            <a:ext cx="2438400" cy="222999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451790E-B280-6F4D-96FB-833FE92A53B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6477000" y="1219200"/>
            <a:ext cx="1320800" cy="1320800"/>
          </a:xfrm>
          <a:prstGeom prst="rect">
            <a:avLst/>
          </a:prstGeom>
        </p:spPr>
      </p:pic>
      <p:pic>
        <p:nvPicPr>
          <p:cNvPr id="5" name="Picture 4">
            <a:extLst>
              <a:ext uri="{FF2B5EF4-FFF2-40B4-BE49-F238E27FC236}">
                <a16:creationId xmlns:a16="http://schemas.microsoft.com/office/drawing/2014/main" id="{B3B7BB1F-8AAD-BB4C-893A-58E267AE7DE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14400" y="3962400"/>
            <a:ext cx="4025266" cy="1878458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3BA5248A-C3DC-CD08-D25A-A61A49FD3874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708629" y="1263801"/>
            <a:ext cx="6089171" cy="4593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84083249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9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dissolve">
                                      <p:cBhvr>
                                        <p:cTn id="13" dur="500"/>
                                        <p:tgtEl>
                                          <p:spTgt spid="10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4" fill="hold">
                      <p:stCondLst>
                        <p:cond delay="indefinite"/>
                      </p:stCondLst>
                      <p:childTnLst>
                        <p:par>
                          <p:cTn id="15" fill="hold">
                            <p:stCondLst>
                              <p:cond delay="0"/>
                            </p:stCondLst>
                            <p:childTnLst>
                              <p:par>
                                <p:cTn id="16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8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23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24" dur="500" fill="hold"/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Title 1">
            <a:extLst>
              <a:ext uri="{FF2B5EF4-FFF2-40B4-BE49-F238E27FC236}">
                <a16:creationId xmlns:a16="http://schemas.microsoft.com/office/drawing/2014/main" id="{73F171DF-FCCC-6BBA-30CE-1212D13824A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428751" y="457200"/>
            <a:ext cx="6172200" cy="857250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What is Metadata?</a:t>
            </a:r>
          </a:p>
        </p:txBody>
      </p:sp>
      <p:sp>
        <p:nvSpPr>
          <p:cNvPr id="17" name="Content Placeholder 2">
            <a:extLst>
              <a:ext uri="{FF2B5EF4-FFF2-40B4-BE49-F238E27FC236}">
                <a16:creationId xmlns:a16="http://schemas.microsoft.com/office/drawing/2014/main" id="{C4FA140F-4C65-B27C-DC12-B43A5DEF6EED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622005" y="1428750"/>
            <a:ext cx="3892846" cy="4591050"/>
          </a:xfrm>
        </p:spPr>
        <p:txBody>
          <a:bodyPr>
            <a:normAutofit fontScale="92500" lnSpcReduction="20000"/>
          </a:bodyPr>
          <a:lstStyle/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dirty="0">
                <a:latin typeface="Tw Cen MT" panose="020B0602020104020603" pitchFamily="34" charset="77"/>
              </a:rPr>
              <a:t>Data about data, info. about information</a:t>
            </a:r>
            <a:r>
              <a:rPr lang="en-US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… </a:t>
            </a:r>
            <a:r>
              <a:rPr lang="en-US" sz="1500" i="1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blah blah blah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 dirty="0">
                <a:latin typeface="Tw Cen MT" panose="020B0602020104020603" pitchFamily="34" charset="77"/>
              </a:rPr>
              <a:t>Data that makes other data/information objects useful </a:t>
            </a:r>
            <a:r>
              <a:rPr lang="en-US" sz="1425" dirty="0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(</a:t>
            </a:r>
            <a:r>
              <a:rPr lang="en-US" sz="1425" dirty="0" err="1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Musik</a:t>
            </a:r>
            <a:r>
              <a:rPr lang="en-US" sz="1425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, 1997)</a:t>
            </a:r>
          </a:p>
          <a:p>
            <a:pPr>
              <a:spcBef>
                <a:spcPts val="0"/>
              </a:spcBef>
              <a:spcAft>
                <a:spcPts val="1350"/>
              </a:spcAft>
            </a:pPr>
            <a:r>
              <a:rPr lang="en-US">
                <a:latin typeface="Tw Cen MT" panose="020B0602020104020603" pitchFamily="34" charset="77"/>
              </a:rPr>
              <a:t>Data supporting one or more function/action (discovery, rights/access, authenticity, preservation, linking, provenance tracking, validation…) </a:t>
            </a:r>
            <a:r>
              <a:rPr lang="en-US" sz="1425">
                <a:solidFill>
                  <a:schemeClr val="bg1">
                    <a:lumMod val="50000"/>
                  </a:schemeClr>
                </a:solidFill>
                <a:latin typeface="Tw Cen MT" panose="020B0602020104020603" pitchFamily="34" charset="77"/>
              </a:rPr>
              <a:t>(Greenberg, 2003, 2010, etc.) </a:t>
            </a:r>
            <a:endParaRPr lang="en-US">
              <a:solidFill>
                <a:schemeClr val="bg1">
                  <a:lumMod val="50000"/>
                </a:schemeClr>
              </a:solidFill>
              <a:latin typeface="Tw Cen MT" panose="020B0602020104020603" pitchFamily="34" charset="77"/>
            </a:endParaRPr>
          </a:p>
        </p:txBody>
      </p:sp>
      <p:graphicFrame>
        <p:nvGraphicFramePr>
          <p:cNvPr id="11" name="TextBox 7">
            <a:extLst>
              <a:ext uri="{FF2B5EF4-FFF2-40B4-BE49-F238E27FC236}">
                <a16:creationId xmlns:a16="http://schemas.microsoft.com/office/drawing/2014/main" id="{E2BFE7D7-7C71-5C9A-9191-2AED73DD1853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605447345"/>
              </p:ext>
            </p:extLst>
          </p:nvPr>
        </p:nvGraphicFramePr>
        <p:xfrm>
          <a:off x="4629151" y="1047750"/>
          <a:ext cx="3448050" cy="4972050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381312061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Graphic spid="11" grpId="0">
        <p:bldAsOne/>
      </p:bldGraphic>
    </p:bld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Picture 2">
            <a:extLst>
              <a:ext uri="{FF2B5EF4-FFF2-40B4-BE49-F238E27FC236}">
                <a16:creationId xmlns:a16="http://schemas.microsoft.com/office/drawing/2014/main" id="{89C2AA7C-5C8D-4783-2490-F9CF58E78219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913872" y="878912"/>
            <a:ext cx="7411096" cy="4988488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50A1D0A6-D26B-8848-7A4F-7F6CD39670DA}"/>
              </a:ext>
            </a:extLst>
          </p:cNvPr>
          <p:cNvSpPr txBox="1"/>
          <p:nvPr/>
        </p:nvSpPr>
        <p:spPr>
          <a:xfrm>
            <a:off x="457200" y="6248400"/>
            <a:ext cx="79248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>
                <a:solidFill>
                  <a:srgbClr val="000000"/>
                </a:solidFill>
                <a:latin typeface="Gill Sans MT" panose="020B0502020104020203" pitchFamily="34" charset="0"/>
              </a:rPr>
              <a:t>Zeng, Marcia Lei. 2008. “Knowledge Organization Systems”. </a:t>
            </a:r>
            <a:r>
              <a:rPr lang="en-US" sz="1400" i="1">
                <a:solidFill>
                  <a:srgbClr val="000000"/>
                </a:solidFill>
                <a:latin typeface="Gill Sans MT" panose="020B0502020104020203" pitchFamily="34" charset="0"/>
              </a:rPr>
              <a:t>Knowledge Organization</a:t>
            </a:r>
            <a:r>
              <a:rPr lang="en-US" sz="1400">
                <a:solidFill>
                  <a:srgbClr val="000000"/>
                </a:solidFill>
                <a:latin typeface="Gill Sans MT" panose="020B0502020104020203" pitchFamily="34" charset="0"/>
              </a:rPr>
              <a:t> 35, nos. 2-3: 160-82.</a:t>
            </a:r>
            <a:endParaRPr lang="en-US" sz="1400"/>
          </a:p>
        </p:txBody>
      </p:sp>
    </p:spTree>
    <p:extLst>
      <p:ext uri="{BB962C8B-B14F-4D97-AF65-F5344CB8AC3E}">
        <p14:creationId xmlns:p14="http://schemas.microsoft.com/office/powerpoint/2010/main" val="4010460564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411" name="Rectangle 2"/>
          <p:cNvSpPr>
            <a:spLocks noGrp="1" noChangeArrowheads="1"/>
          </p:cNvSpPr>
          <p:nvPr>
            <p:ph type="title"/>
          </p:nvPr>
        </p:nvSpPr>
        <p:spPr>
          <a:xfrm>
            <a:off x="457200" y="274638"/>
            <a:ext cx="8229600" cy="1143000"/>
          </a:xfrm>
        </p:spPr>
        <p:txBody>
          <a:bodyPr>
            <a:normAutofit/>
          </a:bodyPr>
          <a:lstStyle/>
          <a:p>
            <a:r>
              <a:rPr lang="en-US" altLang="en-US" dirty="0"/>
              <a:t>Philosophy</a:t>
            </a:r>
          </a:p>
        </p:txBody>
      </p:sp>
      <p:graphicFrame>
        <p:nvGraphicFramePr>
          <p:cNvPr id="17414" name="Rectangle 3">
            <a:extLst>
              <a:ext uri="{FF2B5EF4-FFF2-40B4-BE49-F238E27FC236}">
                <a16:creationId xmlns:a16="http://schemas.microsoft.com/office/drawing/2014/main" id="{467FD96C-6452-41F1-A346-17F810E05F30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98901733"/>
              </p:ext>
            </p:extLst>
          </p:nvPr>
        </p:nvGraphicFramePr>
        <p:xfrm>
          <a:off x="457200" y="1295400"/>
          <a:ext cx="8229600" cy="4525963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8226603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4887AA5-B5B6-E74C-9A9C-6DF6C82AC51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168273"/>
            <a:ext cx="8229600" cy="563562"/>
          </a:xfrm>
        </p:spPr>
        <p:txBody>
          <a:bodyPr/>
          <a:lstStyle/>
          <a:p>
            <a:r>
              <a:rPr lang="en-US" dirty="0">
                <a:latin typeface="Tw Cen MT" panose="020B0602020104020603" pitchFamily="34" charset="77"/>
              </a:rPr>
              <a:t>Ontology defined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4EA4980-0831-7C43-B9C9-32D52D8E2BDE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457200" y="990601"/>
            <a:ext cx="3657600" cy="5135564"/>
          </a:xfrm>
        </p:spPr>
        <p:txBody>
          <a:bodyPr/>
          <a:lstStyle/>
          <a:p>
            <a:pPr marL="0" indent="0">
              <a:buNone/>
              <a:defRPr/>
            </a:pP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Webster’s dictionary</a:t>
            </a:r>
          </a:p>
          <a:p>
            <a:pPr marL="274320" indent="-27432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A science or study of being specifically, a branch of metaphysics relating to the </a:t>
            </a:r>
            <a:r>
              <a:rPr lang="en-US" sz="1800" dirty="0">
                <a:highlight>
                  <a:srgbClr val="CCFFFF"/>
                </a:highlight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nature and relations of being</a:t>
            </a: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. </a:t>
            </a:r>
          </a:p>
          <a:p>
            <a:pPr marL="274320" indent="-274320">
              <a:spcBef>
                <a:spcPts val="600"/>
              </a:spcBef>
              <a:buFont typeface="+mj-lt"/>
              <a:buAutoNum type="arabicPeriod"/>
              <a:defRPr/>
            </a:pP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A theory concerning the kinds of entities and specifically the kinds of </a:t>
            </a:r>
            <a:r>
              <a:rPr lang="en-US" sz="1800" dirty="0">
                <a:highlight>
                  <a:srgbClr val="CCFFFF"/>
                </a:highlight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abstract entities </a:t>
            </a:r>
            <a:r>
              <a:rPr lang="en-US" sz="1800" dirty="0">
                <a:latin typeface="Courier New" panose="02070309020205020404" pitchFamily="49" charset="0"/>
                <a:ea typeface="Tw Cen MT" charset="0"/>
                <a:cs typeface="Courier New" panose="02070309020205020404" pitchFamily="49" charset="0"/>
              </a:rPr>
              <a:t>that are to be admitted to a language system.</a:t>
            </a:r>
          </a:p>
          <a:p>
            <a:pPr marL="182880" indent="-182880">
              <a:spcBef>
                <a:spcPts val="600"/>
              </a:spcBef>
              <a:buFont typeface="+mj-lt"/>
              <a:buAutoNum type="arabicPeriod"/>
              <a:defRPr/>
            </a:pPr>
            <a:endParaRPr lang="en-US" sz="1800" dirty="0">
              <a:latin typeface="Tw Cen MT" charset="0"/>
              <a:ea typeface="Tw Cen MT" charset="0"/>
              <a:cs typeface="Tw Cen MT" charset="0"/>
            </a:endParaRPr>
          </a:p>
          <a:p>
            <a:pPr marL="0" indent="0">
              <a:buNone/>
              <a:defRPr/>
            </a:pP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Thomas Gruber</a:t>
            </a:r>
          </a:p>
          <a:p>
            <a:pPr marL="0" indent="0">
              <a:buNone/>
              <a:defRPr/>
            </a:pP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“</a:t>
            </a:r>
            <a:r>
              <a:rPr lang="en-US" sz="1800" dirty="0">
                <a:latin typeface="Tw Cen MT" charset="0"/>
                <a:ea typeface="Tw Cen MT" charset="0"/>
                <a:cs typeface="Tw Cen MT" charset="0"/>
                <a:hlinkClick r:id="rId2"/>
              </a:rPr>
              <a:t>An ontology is a specification of a conceptualization</a:t>
            </a:r>
            <a:r>
              <a:rPr lang="en-US" sz="1800" dirty="0">
                <a:latin typeface="Tw Cen MT" charset="0"/>
                <a:ea typeface="Tw Cen MT" charset="0"/>
                <a:cs typeface="Tw Cen MT" charset="0"/>
              </a:rPr>
              <a:t>” </a:t>
            </a:r>
          </a:p>
          <a:p>
            <a:pPr marL="0" indent="0">
              <a:buNone/>
              <a:defRPr/>
            </a:pPr>
            <a:r>
              <a:rPr lang="en-US" sz="1800" dirty="0">
                <a:solidFill>
                  <a:srgbClr val="FF0000"/>
                </a:solidFill>
                <a:latin typeface="Tw Cen MT" charset="0"/>
                <a:ea typeface="Tw Cen MT" charset="0"/>
                <a:cs typeface="Tw Cen MT" charset="0"/>
              </a:rPr>
              <a:t>A must read!</a:t>
            </a:r>
          </a:p>
          <a:p>
            <a:pPr marL="0" indent="0">
              <a:buNone/>
              <a:defRPr/>
            </a:pPr>
            <a:endParaRPr lang="en-US" sz="2000" dirty="0">
              <a:latin typeface="Tw Cen MT" charset="0"/>
              <a:ea typeface="Tw Cen MT" charset="0"/>
              <a:cs typeface="Tw Cen MT" charset="0"/>
            </a:endParaRPr>
          </a:p>
          <a:p>
            <a:endParaRPr lang="en-US" dirty="0">
              <a:latin typeface="Tw Cen MT" panose="020B0602020104020603" pitchFamily="34" charset="77"/>
            </a:endParaRP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D3D359EB-3352-A349-AA64-494908580E8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4419600" y="838200"/>
            <a:ext cx="4419600" cy="5287965"/>
          </a:xfrm>
        </p:spPr>
        <p:txBody>
          <a:bodyPr/>
          <a:lstStyle/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Other important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stuff </a:t>
            </a:r>
          </a:p>
          <a:p>
            <a:pPr marL="0" indent="0">
              <a:buNone/>
            </a:pPr>
            <a:r>
              <a:rPr lang="en-US" sz="2400" dirty="0">
                <a:latin typeface="Tw Cen MT" panose="020B0602020104020603" pitchFamily="34" charset="77"/>
              </a:rPr>
              <a:t>(</a:t>
            </a:r>
            <a:r>
              <a:rPr lang="en-US" dirty="0">
                <a:solidFill>
                  <a:srgbClr val="FF40FF"/>
                </a:solidFill>
                <a:latin typeface="Tw Cen MT" panose="020B0602020104020603" pitchFamily="34" charset="77"/>
              </a:rPr>
              <a:t>comfy space</a:t>
            </a:r>
            <a:r>
              <a:rPr lang="en-US" sz="2400" dirty="0">
                <a:latin typeface="Tw Cen MT" panose="020B0602020104020603" pitchFamily="34" charset="77"/>
              </a:rPr>
              <a:t>)</a:t>
            </a:r>
          </a:p>
          <a:p>
            <a:r>
              <a:rPr lang="en-US" sz="2400" dirty="0">
                <a:latin typeface="Tw Cen MT" panose="020B0602020104020603" pitchFamily="34" charset="77"/>
              </a:rPr>
              <a:t>No exact definition</a:t>
            </a:r>
          </a:p>
          <a:p>
            <a:r>
              <a:rPr lang="en-US" sz="2400" i="1" dirty="0">
                <a:latin typeface="Tw Cen MT" panose="020B0602020104020603" pitchFamily="34" charset="77"/>
              </a:rPr>
              <a:t>Generally speaking - ontology is </a:t>
            </a:r>
            <a:r>
              <a:rPr lang="en-US" sz="2400" dirty="0">
                <a:latin typeface="Tw Cen MT" panose="020B0602020104020603" pitchFamily="34" charset="77"/>
              </a:rPr>
              <a:t>a WAY to convey a theory on how to represent a class of things and their relationships</a:t>
            </a:r>
          </a:p>
          <a:p>
            <a:r>
              <a:rPr lang="en-US" sz="2400" dirty="0">
                <a:latin typeface="Tw Cen MT" panose="020B0602020104020603" pitchFamily="34" charset="77"/>
              </a:rPr>
              <a:t>Knowledge representation, Knowledge organization (ILS)</a:t>
            </a:r>
          </a:p>
          <a:p>
            <a:r>
              <a:rPr lang="en-US" sz="2400" dirty="0">
                <a:highlight>
                  <a:srgbClr val="FFFF00"/>
                </a:highlight>
                <a:latin typeface="Tw Cen MT" panose="020B0602020104020603" pitchFamily="34" charset="77"/>
              </a:rPr>
              <a:t>Blurry lines – w/database structure and knowledge graphs</a:t>
            </a:r>
          </a:p>
          <a:p>
            <a:pPr marL="0" indent="0">
              <a:buNone/>
            </a:pPr>
            <a:endParaRPr lang="en-US" sz="2400" dirty="0">
              <a:latin typeface="Tw Cen MT" panose="020B0602020104020603" pitchFamily="34" charset="77"/>
            </a:endParaRPr>
          </a:p>
          <a:p>
            <a:endParaRPr lang="en-US" dirty="0">
              <a:latin typeface="Tw Cen MT" panose="020B0602020104020603" pitchFamily="34" charset="77"/>
            </a:endParaRPr>
          </a:p>
          <a:p>
            <a:endParaRPr lang="en-US" dirty="0">
              <a:latin typeface="Tw Cen MT" panose="020B0602020104020603" pitchFamily="34" charset="77"/>
            </a:endParaRPr>
          </a:p>
          <a:p>
            <a:endParaRPr lang="en-US" dirty="0"/>
          </a:p>
        </p:txBody>
      </p:sp>
      <p:pic>
        <p:nvPicPr>
          <p:cNvPr id="2050" name="Picture 2" descr="Cartoon raccoon sleeping in a comfortable bed Vector Image">
            <a:extLst>
              <a:ext uri="{FF2B5EF4-FFF2-40B4-BE49-F238E27FC236}">
                <a16:creationId xmlns:a16="http://schemas.microsoft.com/office/drawing/2014/main" id="{9E4D8019-B25B-9245-8EEF-4318EF0CE8F7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9388"/>
          <a:stretch/>
        </p:blipFill>
        <p:spPr bwMode="auto">
          <a:xfrm>
            <a:off x="6934200" y="381001"/>
            <a:ext cx="1905000" cy="16002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102616462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4DB8-14A7-9844-A1E1-734ABB1A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 ONTOLOGY OF SHAPES</a:t>
            </a:r>
            <a:br>
              <a:rPr lang="en-US" sz="3200" dirty="0"/>
            </a:br>
            <a:r>
              <a:rPr lang="en-US" sz="3200" dirty="0"/>
              <a:t> 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20644A70-5D92-2341-8412-B8C91057C6DE}"/>
              </a:ext>
            </a:extLst>
          </p:cNvPr>
          <p:cNvSpPr txBox="1"/>
          <p:nvPr/>
        </p:nvSpPr>
        <p:spPr>
          <a:xfrm>
            <a:off x="586740" y="5791200"/>
            <a:ext cx="80772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dirty="0">
                <a:latin typeface="Tw Cen MT" panose="020B0602020104020603" pitchFamily="34" charset="77"/>
                <a:hlinkClick r:id="rId2"/>
              </a:rPr>
              <a:t>http://ceur-ws.org/Vol-812/paper9.pdf</a:t>
            </a:r>
            <a:r>
              <a:rPr lang="en-US" dirty="0">
                <a:latin typeface="Tw Cen MT" panose="020B0602020104020603" pitchFamily="34" charset="77"/>
              </a:rPr>
              <a:t> </a:t>
            </a:r>
          </a:p>
        </p:txBody>
      </p:sp>
      <p:pic>
        <p:nvPicPr>
          <p:cNvPr id="3074" name="Picture 2" descr="The hierarchy of the Shape-class and its subclasses | Download Scientific  Diagram">
            <a:extLst>
              <a:ext uri="{FF2B5EF4-FFF2-40B4-BE49-F238E27FC236}">
                <a16:creationId xmlns:a16="http://schemas.microsoft.com/office/drawing/2014/main" id="{973E4319-CC41-734E-91E4-5C1A429F2C42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6200" y="914399"/>
            <a:ext cx="9013119" cy="458078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23197064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0BB2ED9-50C8-5349-8EAE-7431400F9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12725"/>
            <a:ext cx="8229600" cy="639763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 dirty="0"/>
              <a:t>Ontology</a:t>
            </a:r>
          </a:p>
        </p:txBody>
      </p:sp>
      <p:pic>
        <p:nvPicPr>
          <p:cNvPr id="17410" name="Picture 3">
            <a:extLst>
              <a:ext uri="{FF2B5EF4-FFF2-40B4-BE49-F238E27FC236}">
                <a16:creationId xmlns:a16="http://schemas.microsoft.com/office/drawing/2014/main" id="{46A994F8-351D-1545-9A75-92D178A61B15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-369"/>
          <a:stretch>
            <a:fillRect/>
          </a:stretch>
        </p:blipFill>
        <p:spPr bwMode="auto">
          <a:xfrm>
            <a:off x="3375025" y="2209800"/>
            <a:ext cx="5486400" cy="4398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A7D3CC7B-EBF3-FC43-985A-BC9C7E469BF0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914400"/>
            <a:ext cx="8382000" cy="5211763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National Center for Biological Ontologies: </a:t>
            </a:r>
            <a:r>
              <a:rPr lang="en-US" dirty="0">
                <a:hlinkClick r:id="rId3"/>
              </a:rPr>
              <a:t>https://bioportal.bioontology.org/</a:t>
            </a:r>
            <a:endParaRPr lang="en-US" dirty="0"/>
          </a:p>
          <a:p>
            <a:pPr marL="342900" indent="-342900">
              <a:spcBef>
                <a:spcPts val="0"/>
              </a:spcBef>
              <a:buFont typeface="Arial" charset="0"/>
              <a:buChar char="•"/>
              <a:defRPr/>
            </a:pPr>
            <a:endParaRPr lang="en-US" dirty="0"/>
          </a:p>
          <a:p>
            <a:pPr marL="457200" indent="-457200">
              <a:spcBef>
                <a:spcPts val="0"/>
              </a:spcBef>
              <a:buFont typeface="Arial" charset="0"/>
              <a:buChar char="•"/>
              <a:defRPr/>
            </a:pPr>
            <a:r>
              <a:rPr lang="en-US" dirty="0"/>
              <a:t>Example of a </a:t>
            </a:r>
          </a:p>
          <a:p>
            <a:pPr marL="0" indent="0">
              <a:spcBef>
                <a:spcPts val="0"/>
              </a:spcBef>
              <a:buFont typeface="Arial" panose="020B0604020202020204" pitchFamily="34" charset="0"/>
              <a:buNone/>
              <a:defRPr/>
            </a:pPr>
            <a:r>
              <a:rPr lang="en-US" dirty="0"/>
              <a:t>Film ontology</a:t>
            </a:r>
            <a:r>
              <a:rPr lang="en-US" dirty="0">
                <a:sym typeface="Wingdings"/>
              </a:rPr>
              <a:t></a:t>
            </a:r>
            <a:endParaRPr lang="en-US" dirty="0"/>
          </a:p>
          <a:p>
            <a:pPr>
              <a:defRPr/>
            </a:pPr>
            <a:endParaRPr lang="en-US" dirty="0"/>
          </a:p>
          <a:p>
            <a:pPr>
              <a:defRPr/>
            </a:pPr>
            <a:endParaRPr lang="en-US" dirty="0"/>
          </a:p>
        </p:txBody>
      </p:sp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170" name="Picture 2" descr="Don't Panic! 5 Strategies For Controlling Your Fear About Stock Market  Turbulence">
            <a:extLst>
              <a:ext uri="{FF2B5EF4-FFF2-40B4-BE49-F238E27FC236}">
                <a16:creationId xmlns:a16="http://schemas.microsoft.com/office/drawing/2014/main" id="{8A6A17F5-CE3E-1C42-809E-991A004B5A66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215347" y="191255"/>
            <a:ext cx="2895600" cy="2443186"/>
          </a:xfrm>
          <a:prstGeom prst="rect">
            <a:avLst/>
          </a:prstGeom>
          <a:solidFill>
            <a:srgbClr val="FFFFFF"/>
          </a:solidFill>
        </p:spPr>
      </p:pic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9CCD55A-12FB-5B4D-895F-C7B6AFC70F92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3276600" y="251618"/>
            <a:ext cx="5333999" cy="2491582"/>
          </a:xfrm>
        </p:spPr>
        <p:txBody>
          <a:bodyPr>
            <a:normAutofit fontScale="92500" lnSpcReduction="10000"/>
          </a:bodyPr>
          <a:lstStyle/>
          <a:p>
            <a:pPr marL="182880" indent="-182880" defTabSz="457054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Most ontologies structured as taxonomies, hierarchies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400" dirty="0">
                <a:latin typeface="Tw Cen MT" panose="020B0602020104020603" pitchFamily="34" charset="77"/>
              </a:rPr>
              <a:t>People talk about ontologies in many, many, many… ways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</a:pPr>
            <a:r>
              <a:rPr lang="en-US" sz="2400" dirty="0">
                <a:latin typeface="Tw Cen MT" panose="020B0602020104020603" pitchFamily="34" charset="77"/>
              </a:rPr>
              <a:t>Basic ontology has two classes of elements:  the </a:t>
            </a:r>
            <a:r>
              <a:rPr lang="en-US" sz="2400" dirty="0">
                <a:highlight>
                  <a:srgbClr val="FFFFCC"/>
                </a:highlight>
                <a:latin typeface="Tw Cen MT" panose="020B0602020104020603" pitchFamily="34" charset="77"/>
              </a:rPr>
              <a:t>entities </a:t>
            </a:r>
            <a:r>
              <a:rPr lang="en-US" sz="2400" dirty="0">
                <a:latin typeface="Tw Cen MT" panose="020B0602020104020603" pitchFamily="34" charset="77"/>
              </a:rPr>
              <a:t>and the </a:t>
            </a:r>
            <a:r>
              <a:rPr lang="en-US" sz="2400" dirty="0">
                <a:highlight>
                  <a:srgbClr val="CCFFFF"/>
                </a:highlight>
                <a:latin typeface="Tw Cen MT" panose="020B0602020104020603" pitchFamily="34" charset="77"/>
              </a:rPr>
              <a:t>relationships</a:t>
            </a:r>
            <a:r>
              <a:rPr lang="en-US" sz="2400" dirty="0">
                <a:latin typeface="Tw Cen MT" panose="020B0602020104020603" pitchFamily="34" charset="77"/>
              </a:rPr>
              <a:t> between them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endParaRPr lang="en-US" sz="2400" dirty="0">
              <a:latin typeface="Tw Cen MT" panose="020B0602020104020603" pitchFamily="34" charset="77"/>
            </a:endParaRPr>
          </a:p>
          <a:p>
            <a:pPr marL="914254" lvl="2" indent="0" defTabSz="457054">
              <a:spcBef>
                <a:spcPts val="0"/>
              </a:spcBef>
              <a:buNone/>
            </a:pPr>
            <a:endParaRPr lang="en-US" sz="1600" dirty="0">
              <a:latin typeface="Tw Cen MT" panose="020B0602020104020603" pitchFamily="34" charset="77"/>
            </a:endParaRPr>
          </a:p>
        </p:txBody>
      </p:sp>
      <p:sp>
        <p:nvSpPr>
          <p:cNvPr id="6" name="Content Placeholder 2">
            <a:extLst>
              <a:ext uri="{FF2B5EF4-FFF2-40B4-BE49-F238E27FC236}">
                <a16:creationId xmlns:a16="http://schemas.microsoft.com/office/drawing/2014/main" id="{98549896-C50D-1942-9CB8-539BDE101351}"/>
              </a:ext>
            </a:extLst>
          </p:cNvPr>
          <p:cNvSpPr txBox="1">
            <a:spLocks/>
          </p:cNvSpPr>
          <p:nvPr/>
        </p:nvSpPr>
        <p:spPr>
          <a:xfrm>
            <a:off x="1371601" y="2634441"/>
            <a:ext cx="6629400" cy="3971941"/>
          </a:xfrm>
          <a:prstGeom prst="rect">
            <a:avLst/>
          </a:prstGeom>
        </p:spPr>
        <p:txBody>
          <a:bodyPr lIns="91425" tIns="45713" rIns="91425" bIns="45713">
            <a:normAutofit lnSpcReduction="10000"/>
          </a:bodyPr>
          <a:lstStyle>
            <a:lvl1pPr marL="342845" indent="-342845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742831" indent="-285704" algn="l" defTabSz="9142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142817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20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599944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–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057071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»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514198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971325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428451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885578" indent="-228563" algn="l" defTabSz="914254" rtl="0" eaLnBrk="1" latinLnBrk="0" hangingPunct="1">
              <a:spcBef>
                <a:spcPct val="20000"/>
              </a:spcBef>
              <a:buFont typeface="Arial" pitchFamily="34" charset="0"/>
              <a:buChar char="•"/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defTabSz="457054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highlight>
                  <a:srgbClr val="FFFFCC"/>
                </a:highlight>
                <a:latin typeface="Tw Cen MT" panose="020B0602020104020603" pitchFamily="34" charset="77"/>
              </a:rPr>
              <a:t>Class</a:t>
            </a:r>
            <a:r>
              <a:rPr lang="en-US" sz="2200" dirty="0">
                <a:latin typeface="Tw Cen MT" panose="020B0602020104020603" pitchFamily="34" charset="77"/>
              </a:rPr>
              <a:t> and </a:t>
            </a:r>
            <a:r>
              <a:rPr lang="en-US" sz="2200" dirty="0">
                <a:highlight>
                  <a:srgbClr val="FFFFCC"/>
                </a:highlight>
                <a:latin typeface="Tw Cen MT" panose="020B0602020104020603" pitchFamily="34" charset="77"/>
              </a:rPr>
              <a:t>sub-classes</a:t>
            </a:r>
            <a:r>
              <a:rPr lang="en-US" sz="2200" dirty="0">
                <a:latin typeface="Tw Cen MT" panose="020B0602020104020603" pitchFamily="34" charset="77"/>
              </a:rPr>
              <a:t>: Actor, Child actor</a:t>
            </a:r>
          </a:p>
          <a:p>
            <a:pPr defTabSz="457054">
              <a:lnSpc>
                <a:spcPct val="110000"/>
              </a:lnSpc>
              <a:spcBef>
                <a:spcPts val="0"/>
              </a:spcBef>
            </a:pPr>
            <a:r>
              <a:rPr lang="en-US" sz="2200" dirty="0">
                <a:highlight>
                  <a:srgbClr val="CCFFFF"/>
                </a:highlight>
                <a:latin typeface="Tw Cen MT" panose="020B0602020104020603" pitchFamily="34" charset="77"/>
              </a:rPr>
              <a:t>Relationships</a:t>
            </a:r>
          </a:p>
          <a:p>
            <a:pPr lvl="2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Is a type of</a:t>
            </a:r>
          </a:p>
          <a:p>
            <a:pPr lvl="2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Movie 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“is directed by” </a:t>
            </a:r>
            <a:r>
              <a:rPr lang="en-US" sz="1600" dirty="0">
                <a:latin typeface="Tw Cen MT" panose="020B0602020104020603" pitchFamily="34" charset="77"/>
              </a:rPr>
              <a:t>director</a:t>
            </a:r>
          </a:p>
          <a:p>
            <a:pPr lvl="2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Movie 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“has performance” </a:t>
            </a:r>
            <a:r>
              <a:rPr lang="en-US" sz="1600" dirty="0">
                <a:latin typeface="Tw Cen MT" panose="020B0602020104020603" pitchFamily="34" charset="77"/>
              </a:rPr>
              <a:t>actor</a:t>
            </a:r>
          </a:p>
          <a:p>
            <a:pPr marL="914254" lvl="2" indent="0" defTabSz="457054">
              <a:lnSpc>
                <a:spcPct val="110000"/>
              </a:lnSpc>
              <a:spcBef>
                <a:spcPts val="0"/>
              </a:spcBef>
              <a:buNone/>
            </a:pPr>
            <a:r>
              <a:rPr lang="en-US" sz="1600" dirty="0">
                <a:latin typeface="Tw Cen MT" panose="020B0602020104020603" pitchFamily="34" charset="77"/>
              </a:rPr>
              <a:t>This is more involved than a lexical-semantic thesaurus.</a:t>
            </a: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77"/>
              </a:rPr>
              <a:t>More involved / RDF triples </a:t>
            </a:r>
          </a:p>
          <a:p>
            <a:pPr marL="640007" lvl="3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Predicate (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has a property </a:t>
            </a:r>
            <a:r>
              <a:rPr lang="en-US" sz="1600" dirty="0">
                <a:latin typeface="Tw Cen MT" panose="020B0602020104020603" pitchFamily="34" charset="77"/>
              </a:rPr>
              <a:t>of X)</a:t>
            </a:r>
          </a:p>
          <a:p>
            <a:pPr marL="640007" lvl="3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E.g., Book has title</a:t>
            </a:r>
          </a:p>
          <a:p>
            <a:pPr marL="1097134" lvl="4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sz="1600" dirty="0">
                <a:latin typeface="Tw Cen MT" panose="020B0602020104020603" pitchFamily="34" charset="77"/>
              </a:rPr>
              <a:t>predicates are </a:t>
            </a:r>
            <a:r>
              <a:rPr lang="en-US" sz="1600" dirty="0">
                <a:highlight>
                  <a:srgbClr val="CCFFFF"/>
                </a:highlight>
                <a:latin typeface="Tw Cen MT" panose="020B0602020104020603" pitchFamily="34" charset="77"/>
              </a:rPr>
              <a:t>linguistic </a:t>
            </a:r>
            <a:r>
              <a:rPr lang="en-US" sz="1600" dirty="0">
                <a:highlight>
                  <a:srgbClr val="FFFFCC"/>
                </a:highlight>
                <a:latin typeface="Tw Cen MT" panose="020B0602020104020603" pitchFamily="34" charset="77"/>
              </a:rPr>
              <a:t>entities</a:t>
            </a:r>
          </a:p>
          <a:p>
            <a:pPr marL="582866" lvl="2" indent="-182880" defTabSz="457054">
              <a:lnSpc>
                <a:spcPct val="110000"/>
              </a:lnSpc>
              <a:spcBef>
                <a:spcPts val="0"/>
              </a:spcBef>
              <a:buFont typeface="Courier New" panose="02070309020205020404" pitchFamily="49" charset="0"/>
              <a:buChar char="o"/>
            </a:pPr>
            <a:r>
              <a:rPr lang="en-US" dirty="0">
                <a:latin typeface="Tw Cen MT" panose="020B0602020104020603" pitchFamily="34" charset="77"/>
              </a:rPr>
              <a:t>Subject-predicate-object (think reverse ABC)</a:t>
            </a:r>
            <a:endParaRPr lang="en-US" sz="2800" dirty="0">
              <a:latin typeface="Tw Cen MT" panose="020B0602020104020603" pitchFamily="34" charset="77"/>
            </a:endParaRPr>
          </a:p>
          <a:p>
            <a:pPr marL="182880" indent="-182880" defTabSz="457054">
              <a:lnSpc>
                <a:spcPct val="110000"/>
              </a:lnSpc>
              <a:spcBef>
                <a:spcPts val="0"/>
              </a:spcBef>
            </a:pPr>
            <a:r>
              <a:rPr lang="en-US" sz="2000" dirty="0">
                <a:latin typeface="Tw Cen MT" panose="020B0602020104020603" pitchFamily="34" charset="77"/>
              </a:rPr>
              <a:t>Organized according to axioms or rules that control how the world will be defined.</a:t>
            </a:r>
          </a:p>
        </p:txBody>
      </p:sp>
    </p:spTree>
    <p:extLst>
      <p:ext uri="{BB962C8B-B14F-4D97-AF65-F5344CB8AC3E}">
        <p14:creationId xmlns:p14="http://schemas.microsoft.com/office/powerpoint/2010/main" val="2704615870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CA24DB8-14A7-9844-A1E1-734ABB1AB0C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639762"/>
          </a:xfrm>
        </p:spPr>
        <p:txBody>
          <a:bodyPr>
            <a:normAutofit fontScale="90000"/>
          </a:bodyPr>
          <a:lstStyle/>
          <a:p>
            <a:r>
              <a:rPr lang="en-US" sz="3200" dirty="0"/>
              <a:t>AN ONTOLOGY OF FOOD</a:t>
            </a:r>
            <a:br>
              <a:rPr lang="en-US" sz="3200" dirty="0"/>
            </a:br>
            <a:r>
              <a:rPr lang="en-US" sz="3200" dirty="0"/>
              <a:t> </a:t>
            </a:r>
            <a:br>
              <a:rPr lang="en-US" sz="4000" dirty="0"/>
            </a:br>
            <a:br>
              <a:rPr lang="en-US" sz="4000" dirty="0"/>
            </a:br>
            <a:r>
              <a:rPr lang="en-US" sz="4000" dirty="0"/>
              <a:t> </a:t>
            </a:r>
          </a:p>
        </p:txBody>
      </p:sp>
      <p:pic>
        <p:nvPicPr>
          <p:cNvPr id="7" name="Content Placeholder 5" descr="Diagram&#10;&#10;Description automatically generated">
            <a:extLst>
              <a:ext uri="{FF2B5EF4-FFF2-40B4-BE49-F238E27FC236}">
                <a16:creationId xmlns:a16="http://schemas.microsoft.com/office/drawing/2014/main" id="{3C450B09-EB9A-2643-912F-2E499FDC9FA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8200" y="823119"/>
            <a:ext cx="7080320" cy="5059363"/>
          </a:xfrm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A3B44A40-1CBA-AD45-908A-A890FD5E8AFD}"/>
              </a:ext>
            </a:extLst>
          </p:cNvPr>
          <p:cNvSpPr txBox="1"/>
          <p:nvPr/>
        </p:nvSpPr>
        <p:spPr>
          <a:xfrm>
            <a:off x="437322" y="6034881"/>
            <a:ext cx="822960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600" dirty="0">
                <a:latin typeface="Tw Cen MT" panose="020B0602020104020603" pitchFamily="34" charset="77"/>
                <a:hlinkClick r:id="rId3"/>
              </a:rPr>
              <a:t>https://www.w3.org/community/owled/files/2016/11/OWLED-ORE-2016_paper_3.pdf</a:t>
            </a:r>
            <a:r>
              <a:rPr lang="en-US" sz="1600" dirty="0">
                <a:latin typeface="Tw Cen MT" panose="020B0602020104020603" pitchFamily="34" charset="77"/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78749093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196" name="Picture 4" descr="FUZZY LINES? | GBAtemp.net - The Independent Video Game Community">
            <a:extLst>
              <a:ext uri="{FF2B5EF4-FFF2-40B4-BE49-F238E27FC236}">
                <a16:creationId xmlns:a16="http://schemas.microsoft.com/office/drawing/2014/main" id="{54A38FF8-AB64-8F47-B763-1FF3AABBF8A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28600" y="457200"/>
            <a:ext cx="5308875" cy="538029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21507" name="Rectangle 2"/>
          <p:cNvSpPr>
            <a:spLocks noGrp="1" noChangeArrowheads="1"/>
          </p:cNvSpPr>
          <p:nvPr>
            <p:ph type="title"/>
          </p:nvPr>
        </p:nvSpPr>
        <p:spPr>
          <a:xfrm>
            <a:off x="381000" y="609600"/>
            <a:ext cx="3008313" cy="1162050"/>
          </a:xfrm>
        </p:spPr>
        <p:txBody>
          <a:bodyPr anchor="b">
            <a:normAutofit/>
          </a:bodyPr>
          <a:lstStyle/>
          <a:p>
            <a:r>
              <a:rPr lang="en-US" altLang="en-US" dirty="0"/>
              <a:t>Important Facts</a:t>
            </a:r>
          </a:p>
        </p:txBody>
      </p:sp>
      <p:graphicFrame>
        <p:nvGraphicFramePr>
          <p:cNvPr id="21511" name="Rectangle 3">
            <a:extLst>
              <a:ext uri="{FF2B5EF4-FFF2-40B4-BE49-F238E27FC236}">
                <a16:creationId xmlns:a16="http://schemas.microsoft.com/office/drawing/2014/main" id="{0D1E6E60-6B5C-41EC-998B-A4F0566671C5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04864239"/>
              </p:ext>
            </p:extLst>
          </p:nvPr>
        </p:nvGraphicFramePr>
        <p:xfrm>
          <a:off x="3048000" y="273051"/>
          <a:ext cx="5638800" cy="6280149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4" r:lo="rId5" r:qs="rId6" r:cs="rId7"/>
          </a:graphicData>
        </a:graphic>
      </p:graphicFrame>
      <p:pic>
        <p:nvPicPr>
          <p:cNvPr id="8198" name="Picture 6" descr="Important facts - Home | Facebook">
            <a:extLst>
              <a:ext uri="{FF2B5EF4-FFF2-40B4-BE49-F238E27FC236}">
                <a16:creationId xmlns:a16="http://schemas.microsoft.com/office/drawing/2014/main" id="{0C152DA0-F0F0-1C4A-A3BD-F588559112D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2907" y="2413922"/>
            <a:ext cx="2204283" cy="14668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3311395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9458" name="Title 1"/>
          <p:cNvSpPr>
            <a:spLocks noGrp="1"/>
          </p:cNvSpPr>
          <p:nvPr>
            <p:ph type="title"/>
          </p:nvPr>
        </p:nvSpPr>
        <p:spPr>
          <a:xfrm>
            <a:off x="457200" y="274638"/>
            <a:ext cx="8229600" cy="792162"/>
          </a:xfrm>
        </p:spPr>
        <p:txBody>
          <a:bodyPr lIns="91425" tIns="45713" rIns="91425" bIns="45713">
            <a:normAutofit/>
          </a:bodyPr>
          <a:lstStyle/>
          <a:p>
            <a:r>
              <a:rPr lang="en-US" altLang="en-US" sz="4000" kern="1200" dirty="0">
                <a:latin typeface="Tw Cen MT" panose="020B0602020104020603" pitchFamily="34" charset="77"/>
              </a:rPr>
              <a:t>The Role of Ontology</a:t>
            </a:r>
          </a:p>
        </p:txBody>
      </p:sp>
      <p:sp>
        <p:nvSpPr>
          <p:cNvPr id="19460" name="Content Placeholder 3"/>
          <p:cNvSpPr>
            <a:spLocks noGrp="1"/>
          </p:cNvSpPr>
          <p:nvPr>
            <p:ph sz="half" idx="2"/>
          </p:nvPr>
        </p:nvSpPr>
        <p:spPr>
          <a:xfrm>
            <a:off x="499994" y="1371600"/>
            <a:ext cx="3310006" cy="4754563"/>
          </a:xfrm>
        </p:spPr>
        <p:txBody>
          <a:bodyPr lIns="91425" tIns="45713" rIns="91425" bIns="45713">
            <a:normAutofit/>
          </a:bodyPr>
          <a:lstStyle/>
          <a:p>
            <a:pPr marL="0" indent="0">
              <a:lnSpc>
                <a:spcPct val="90000"/>
              </a:lnSpc>
              <a:buNone/>
            </a:pPr>
            <a:r>
              <a:rPr lang="en-US" altLang="en-US" dirty="0">
                <a:latin typeface="Tw Cen MT" panose="020B0602020104020603" pitchFamily="34" charset="77"/>
              </a:rPr>
              <a:t>Application areas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Indexing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Knowledge Sharing &amp; Reuse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Artificial Intelligence (AI)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Enterprise Modeling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Software Design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Molecular Biology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eCommerce</a:t>
            </a:r>
          </a:p>
          <a:p>
            <a:pPr lvl="1">
              <a:lnSpc>
                <a:spcPct val="90000"/>
              </a:lnSpc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altLang="en-US" sz="2400" dirty="0">
                <a:latin typeface="Tw Cen MT" panose="020B0602020104020603" pitchFamily="34" charset="77"/>
              </a:rPr>
              <a:t>Semantic Web…. </a:t>
            </a:r>
          </a:p>
          <a:p>
            <a:pPr>
              <a:lnSpc>
                <a:spcPct val="90000"/>
              </a:lnSpc>
              <a:spcBef>
                <a:spcPts val="0"/>
              </a:spcBef>
            </a:pPr>
            <a:endParaRPr lang="en-US" altLang="en-US" sz="2200" dirty="0"/>
          </a:p>
          <a:p>
            <a:pPr>
              <a:lnSpc>
                <a:spcPct val="90000"/>
              </a:lnSpc>
            </a:pPr>
            <a:endParaRPr lang="en-US" altLang="en-US" sz="2200" dirty="0"/>
          </a:p>
        </p:txBody>
      </p:sp>
      <p:sp>
        <p:nvSpPr>
          <p:cNvPr id="7" name="TextBox 6"/>
          <p:cNvSpPr txBox="1"/>
          <p:nvPr/>
        </p:nvSpPr>
        <p:spPr>
          <a:xfrm>
            <a:off x="4602231" y="1050027"/>
            <a:ext cx="4041775" cy="1217614"/>
          </a:xfrm>
          <a:prstGeom prst="rect">
            <a:avLst/>
          </a:prstGeom>
        </p:spPr>
        <p:txBody>
          <a:bodyPr lIns="91425" tIns="45713" rIns="91425" bIns="45713" anchor="b">
            <a:normAutofit/>
          </a:bodyPr>
          <a:lstStyle/>
          <a:p>
            <a:pPr>
              <a:lnSpc>
                <a:spcPct val="90000"/>
              </a:lnSpc>
              <a:spcBef>
                <a:spcPct val="20000"/>
              </a:spcBef>
              <a:defRPr/>
            </a:pPr>
            <a:r>
              <a:rPr lang="en-US" sz="3600" dirty="0">
                <a:solidFill>
                  <a:schemeClr val="tx2"/>
                </a:solidFill>
                <a:latin typeface="Tw Cen MT" panose="020B0602020104020603" pitchFamily="34" charset="77"/>
              </a:rPr>
              <a:t>I</a:t>
            </a:r>
            <a:r>
              <a:rPr lang="en-US" sz="3600" b="0" kern="1200" dirty="0">
                <a:solidFill>
                  <a:schemeClr val="tx2"/>
                </a:solidFill>
                <a:latin typeface="Tw Cen MT" panose="020B0602020104020603" pitchFamily="34" charset="77"/>
              </a:rPr>
              <a:t>ndexing, browsing, finding, visualizing… </a:t>
            </a:r>
          </a:p>
        </p:txBody>
      </p:sp>
      <p:graphicFrame>
        <p:nvGraphicFramePr>
          <p:cNvPr id="19462" name="Content Placeholder 2">
            <a:extLst>
              <a:ext uri="{FF2B5EF4-FFF2-40B4-BE49-F238E27FC236}">
                <a16:creationId xmlns:a16="http://schemas.microsoft.com/office/drawing/2014/main" id="{6F82DF50-27BF-4D80-AC91-B7E421663F91}"/>
              </a:ext>
            </a:extLst>
          </p:cNvPr>
          <p:cNvGraphicFramePr>
            <a:graphicFrameLocks noGrp="1"/>
          </p:cNvGraphicFramePr>
          <p:nvPr>
            <p:ph sz="quarter" idx="4"/>
            <p:extLst>
              <p:ext uri="{D42A27DB-BD31-4B8C-83A1-F6EECF244321}">
                <p14:modId xmlns:p14="http://schemas.microsoft.com/office/powerpoint/2010/main" val="686103620"/>
              </p:ext>
            </p:extLst>
          </p:nvPr>
        </p:nvGraphicFramePr>
        <p:xfrm>
          <a:off x="4541770" y="2267641"/>
          <a:ext cx="4041775" cy="3951288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2" r:lo="rId3" r:qs="rId4" r:cs="rId5"/>
          </a:graphicData>
        </a:graphic>
      </p:graphicFrame>
    </p:spTree>
    <p:extLst>
      <p:ext uri="{BB962C8B-B14F-4D97-AF65-F5344CB8AC3E}">
        <p14:creationId xmlns:p14="http://schemas.microsoft.com/office/powerpoint/2010/main" val="205496868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1B2302F-7ECD-AA45-91E5-339228503CA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806"/>
            <a:ext cx="8229600" cy="1143000"/>
          </a:xfrm>
        </p:spPr>
        <p:txBody>
          <a:bodyPr/>
          <a:lstStyle/>
          <a:p>
            <a:r>
              <a:rPr lang="en-US" sz="4000" dirty="0"/>
              <a:t>Reasoning to identify species variation</a:t>
            </a:r>
          </a:p>
        </p:txBody>
      </p:sp>
      <p:pic>
        <p:nvPicPr>
          <p:cNvPr id="4" name="Content Placeholder 3" descr="A close up of a fish&#10;&#10;Description automatically generated">
            <a:extLst>
              <a:ext uri="{FF2B5EF4-FFF2-40B4-BE49-F238E27FC236}">
                <a16:creationId xmlns:a16="http://schemas.microsoft.com/office/drawing/2014/main" id="{A2DFA0DC-F842-6F40-BF83-088D1DCADE9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2505" y="1066800"/>
            <a:ext cx="3047970" cy="1610173"/>
          </a:xfrm>
          <a:prstGeom prst="rect">
            <a:avLst/>
          </a:prstGeom>
          <a:ln>
            <a:noFill/>
          </a:ln>
          <a:effectLst>
            <a:outerShdw blurRad="292100" dist="139700" dir="2700000" algn="tl" rotWithShape="0">
              <a:srgbClr val="333333">
                <a:alpha val="65000"/>
              </a:srgbClr>
            </a:outerShdw>
          </a:effectLst>
        </p:spPr>
      </p:pic>
      <p:pic>
        <p:nvPicPr>
          <p:cNvPr id="5" name="Picture 4" descr="Diagram, map&#10;&#10;Description automatically generated">
            <a:extLst>
              <a:ext uri="{FF2B5EF4-FFF2-40B4-BE49-F238E27FC236}">
                <a16:creationId xmlns:a16="http://schemas.microsoft.com/office/drawing/2014/main" id="{42A841F3-B64F-0242-86FD-B740DED2EFF9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690" y="3255962"/>
            <a:ext cx="3657600" cy="3327400"/>
          </a:xfrm>
          <a:prstGeom prst="rect">
            <a:avLst/>
          </a:prstGeom>
        </p:spPr>
      </p:pic>
      <p:pic>
        <p:nvPicPr>
          <p:cNvPr id="7" name="Picture 6" descr="Diagram&#10;&#10;Description automatically generated">
            <a:extLst>
              <a:ext uri="{FF2B5EF4-FFF2-40B4-BE49-F238E27FC236}">
                <a16:creationId xmlns:a16="http://schemas.microsoft.com/office/drawing/2014/main" id="{C463C421-6D26-8741-9912-5A494E7D1EA3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06195" y="1066800"/>
            <a:ext cx="4305300" cy="5245100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19DA68EF-724B-DF4E-9EE6-995F34B8A548}"/>
              </a:ext>
            </a:extLst>
          </p:cNvPr>
          <p:cNvSpPr txBox="1"/>
          <p:nvPr/>
        </p:nvSpPr>
        <p:spPr>
          <a:xfrm>
            <a:off x="4838700" y="6344417"/>
            <a:ext cx="4305300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400" dirty="0">
                <a:latin typeface="Tw Cen MT" panose="020B0602020104020603" pitchFamily="34" charset="77"/>
              </a:rPr>
              <a:t>NSF-HDR Biology Guided Neural Networks (BGNN)</a:t>
            </a:r>
          </a:p>
        </p:txBody>
      </p:sp>
    </p:spTree>
    <p:extLst>
      <p:ext uri="{BB962C8B-B14F-4D97-AF65-F5344CB8AC3E}">
        <p14:creationId xmlns:p14="http://schemas.microsoft.com/office/powerpoint/2010/main" val="429215358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7C15DB6-C8DB-7E04-72B7-FAFB7153C52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9600" y="381000"/>
            <a:ext cx="8229600" cy="1143000"/>
          </a:xfrm>
        </p:spPr>
        <p:txBody>
          <a:bodyPr/>
          <a:lstStyle/>
          <a:p>
            <a:r>
              <a:rPr lang="en-US" sz="4000"/>
              <a:t>Components of Metadata Standards</a:t>
            </a:r>
          </a:p>
        </p:txBody>
      </p:sp>
      <p:graphicFrame>
        <p:nvGraphicFramePr>
          <p:cNvPr id="4" name="Table 4">
            <a:extLst>
              <a:ext uri="{FF2B5EF4-FFF2-40B4-BE49-F238E27FC236}">
                <a16:creationId xmlns:a16="http://schemas.microsoft.com/office/drawing/2014/main" id="{04D06346-8BAD-A33A-7308-05A5671D347E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01453306"/>
              </p:ext>
            </p:extLst>
          </p:nvPr>
        </p:nvGraphicFramePr>
        <p:xfrm>
          <a:off x="490330" y="1420951"/>
          <a:ext cx="8229600" cy="3388360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743200">
                  <a:extLst>
                    <a:ext uri="{9D8B030D-6E8A-4147-A177-3AD203B41FA5}">
                      <a16:colId xmlns:a16="http://schemas.microsoft.com/office/drawing/2014/main" val="2126622911"/>
                    </a:ext>
                  </a:extLst>
                </a:gridCol>
                <a:gridCol w="2895600">
                  <a:extLst>
                    <a:ext uri="{9D8B030D-6E8A-4147-A177-3AD203B41FA5}">
                      <a16:colId xmlns:a16="http://schemas.microsoft.com/office/drawing/2014/main" val="3669182587"/>
                    </a:ext>
                  </a:extLst>
                </a:gridCol>
                <a:gridCol w="2590800">
                  <a:extLst>
                    <a:ext uri="{9D8B030D-6E8A-4147-A177-3AD203B41FA5}">
                      <a16:colId xmlns:a16="http://schemas.microsoft.com/office/drawing/2014/main" val="75969329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Data structure 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Standards 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(container, label, semantics)</a:t>
                      </a:r>
                    </a:p>
                    <a:p>
                      <a:endParaRPr lang="en-US"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Data communication standards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 </a:t>
                      </a:r>
                      <a:r>
                        <a:rPr lang="en-US" altLang="en-US" sz="180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(encoding, markup,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data exchange)</a:t>
                      </a:r>
                    </a:p>
                    <a:p>
                      <a:endParaRPr lang="en-US"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2400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Data value standards</a:t>
                      </a:r>
                    </a:p>
                    <a:p>
                      <a:pPr eaLnBrk="1" hangingPunct="1">
                        <a:spcBef>
                          <a:spcPct val="0"/>
                        </a:spcBef>
                        <a:buFontTx/>
                        <a:buNone/>
                      </a:pPr>
                      <a:r>
                        <a:rPr lang="en-US" altLang="en-US" sz="1800">
                          <a:solidFill>
                            <a:srgbClr val="0432FF"/>
                          </a:solidFill>
                          <a:latin typeface="Tw Cen MT" panose="020B0602020104020603" pitchFamily="34" charset="77"/>
                        </a:rPr>
                        <a:t>(authority files, ontologies, taxonomies, etc.)</a:t>
                      </a:r>
                    </a:p>
                    <a:p>
                      <a:endParaRPr lang="en-US"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6">
                        <a:lumMod val="60000"/>
                        <a:lumOff val="40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82071660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2400" b="1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Data syntax standards</a:t>
                      </a: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accent1">
                        <a:lumMod val="40000"/>
                        <a:lumOff val="60000"/>
                      </a:schemeClr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en-US" sz="1800" dirty="0">
                          <a:solidFill>
                            <a:srgbClr val="000000"/>
                          </a:solidFill>
                          <a:latin typeface="Verdana" charset="0"/>
                        </a:rPr>
                        <a:t>Data syntax standards</a:t>
                      </a:r>
                    </a:p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/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17523277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marR="0" lvl="0" indent="0" algn="l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>
                          <a:solidFill>
                            <a:srgbClr val="7030A0"/>
                          </a:solidFill>
                          <a:latin typeface="Tw Cen MT" panose="020B0602020104020603" pitchFamily="34" charset="77"/>
                        </a:rPr>
                        <a:t>element/property ordering</a:t>
                      </a:r>
                      <a:endParaRPr lang="en-US" b="1" i="1">
                        <a:solidFill>
                          <a:srgbClr val="7030A0"/>
                        </a:solidFill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>
                          <a:solidFill>
                            <a:srgbClr val="000000"/>
                          </a:solidFill>
                          <a:latin typeface="Tw Cen MT" panose="020B0602020104020603" pitchFamily="34" charset="77"/>
                        </a:rPr>
                        <a:t>think </a:t>
                      </a:r>
                      <a:r>
                        <a:rPr lang="en-US" sz="1800" b="1" i="1">
                          <a:solidFill>
                            <a:srgbClr val="7030A0"/>
                          </a:solidFill>
                          <a:latin typeface="Tw Cen MT" panose="020B0602020104020603" pitchFamily="34" charset="77"/>
                        </a:rPr>
                        <a:t>grammar…</a:t>
                      </a:r>
                      <a:endParaRPr lang="en-US" b="1" i="1">
                        <a:solidFill>
                          <a:srgbClr val="7030A0"/>
                        </a:solidFill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l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sz="1800" b="1" i="1">
                          <a:solidFill>
                            <a:srgbClr val="7030A0"/>
                          </a:solidFill>
                          <a:latin typeface="Tw Cen MT" panose="020B0602020104020603" pitchFamily="34" charset="77"/>
                        </a:rPr>
                        <a:t>content syntax</a:t>
                      </a:r>
                      <a:endParaRPr lang="en-US" b="1" i="1">
                        <a:solidFill>
                          <a:srgbClr val="7030A0"/>
                        </a:solidFill>
                        <a:latin typeface="Tw Cen MT" panose="020B0602020104020603" pitchFamily="34" charset="77"/>
                      </a:endParaRPr>
                    </a:p>
                    <a:p>
                      <a:endParaRPr lang="en-US"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83030603"/>
                  </a:ext>
                </a:extLst>
              </a:tr>
              <a:tr h="370840">
                <a:tc gridSpan="3">
                  <a:txBody>
                    <a:bodyPr/>
                    <a:lstStyle/>
                    <a:p>
                      <a:pPr marL="0" marR="0" lvl="0" indent="0" algn="ctr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b="1" i="1" dirty="0">
                          <a:solidFill>
                            <a:srgbClr val="7030A0"/>
                          </a:solidFill>
                          <a:latin typeface="Tw Cen MT" panose="020B0602020104020603" pitchFamily="34" charset="77"/>
                        </a:rPr>
                        <a:t>Metadata models</a:t>
                      </a: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pPr marL="0" marR="0" lvl="0" indent="0" algn="l" defTabSz="914254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endParaRPr lang="en-US" b="1" i="1" dirty="0">
                        <a:solidFill>
                          <a:srgbClr val="7030A0"/>
                        </a:solidFill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en-US" dirty="0">
                        <a:latin typeface="Tw Cen MT" panose="020B0602020104020603" pitchFamily="34" charset="77"/>
                      </a:endParaRPr>
                    </a:p>
                  </a:txBody>
                  <a:tcPr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239629905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113502440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9EC6D0D2-DE48-8B41-AE0D-D5BA151158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21202" y="6324600"/>
            <a:ext cx="4646820" cy="321089"/>
          </a:xfrm>
        </p:spPr>
        <p:txBody>
          <a:bodyPr/>
          <a:lstStyle/>
          <a:p>
            <a:r>
              <a:rPr lang="en-US" sz="1800" dirty="0">
                <a:hlinkClick r:id="rId2"/>
              </a:rPr>
              <a:t>https://www.haojunheng.com/project/joie-kdd/</a:t>
            </a:r>
            <a:r>
              <a:rPr lang="en-US" sz="1800" dirty="0"/>
              <a:t> </a:t>
            </a:r>
          </a:p>
        </p:txBody>
      </p:sp>
      <p:pic>
        <p:nvPicPr>
          <p:cNvPr id="5" name="Content Placeholder 4" descr="Diagram&#10;&#10;Description automatically generated">
            <a:extLst>
              <a:ext uri="{FF2B5EF4-FFF2-40B4-BE49-F238E27FC236}">
                <a16:creationId xmlns:a16="http://schemas.microsoft.com/office/drawing/2014/main" id="{6E3F26B9-8434-B34A-B9D9-A2E0929F50D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47700" y="225563"/>
            <a:ext cx="7848600" cy="5084870"/>
          </a:xfrm>
        </p:spPr>
      </p:pic>
      <p:pic>
        <p:nvPicPr>
          <p:cNvPr id="7" name="Picture 6">
            <a:extLst>
              <a:ext uri="{FF2B5EF4-FFF2-40B4-BE49-F238E27FC236}">
                <a16:creationId xmlns:a16="http://schemas.microsoft.com/office/drawing/2014/main" id="{DAF83B83-DDB7-F94D-8554-C1DB744C983E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6022" y="5588000"/>
            <a:ext cx="8928100" cy="736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70183753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5FE0E64-358D-E840-84EE-862EDB77F12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74638"/>
            <a:ext cx="4114800" cy="1143000"/>
          </a:xfrm>
        </p:spPr>
        <p:txBody>
          <a:bodyPr/>
          <a:lstStyle/>
          <a:p>
            <a:r>
              <a:rPr lang="en-US" dirty="0"/>
              <a:t>Linked 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CB7CD504-0086-8A42-9BD7-6E54CEF18FDC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04800" y="1143000"/>
            <a:ext cx="4724400" cy="3810000"/>
          </a:xfrm>
        </p:spPr>
        <p:txBody>
          <a:bodyPr/>
          <a:lstStyle/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Strings and things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Semantic Web vision</a:t>
            </a:r>
          </a:p>
          <a:p>
            <a:pPr marL="457200" indent="-457200">
              <a:buFont typeface="Arial" panose="020B0604020202020204" pitchFamily="34" charset="0"/>
              <a:buChar char="•"/>
            </a:pPr>
            <a:r>
              <a:rPr lang="en-US" sz="3600" dirty="0"/>
              <a:t>Everything should have a unique ID, in fact a Persistent ID (PID) </a:t>
            </a:r>
          </a:p>
        </p:txBody>
      </p:sp>
      <p:pic>
        <p:nvPicPr>
          <p:cNvPr id="13314" name="Picture 2" descr="139,499 On Top Of The Mountain Stock Photos, Pictures &amp; Royalty-Free Images  - iStock">
            <a:extLst>
              <a:ext uri="{FF2B5EF4-FFF2-40B4-BE49-F238E27FC236}">
                <a16:creationId xmlns:a16="http://schemas.microsoft.com/office/drawing/2014/main" id="{CC277684-BECF-1C4D-BC80-2FAB8AB707FB}"/>
              </a:ext>
            </a:extLst>
          </p:cNvPr>
          <p:cNvPicPr>
            <a:picLocks noChangeAspect="1" noChangeArrowheads="1"/>
          </p:cNvPicPr>
          <p:nvPr/>
        </p:nvPicPr>
        <p:blipFill rotWithShape="1"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 bwMode="auto">
          <a:xfrm>
            <a:off x="5105400" y="122237"/>
            <a:ext cx="3848100" cy="345896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64793930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684851D-23D6-2648-8548-B475C1AE1E6D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57200" y="205581"/>
            <a:ext cx="8229600" cy="858837"/>
          </a:xfrm>
        </p:spPr>
        <p:txBody>
          <a:bodyPr/>
          <a:lstStyle/>
          <a:p>
            <a:pPr>
              <a:defRPr/>
            </a:pPr>
            <a:r>
              <a:rPr lang="en-US" sz="3200" dirty="0"/>
              <a:t>Evolution of the Web </a:t>
            </a:r>
            <a:r>
              <a:rPr lang="es-ES" sz="3200" dirty="0">
                <a:solidFill>
                  <a:srgbClr val="FFFFFF"/>
                </a:solidFill>
                <a:hlinkClick r:id="rId3"/>
              </a:rPr>
              <a:t>http://www.w3.org</a:t>
            </a:r>
            <a:r>
              <a:rPr lang="es-ES" sz="3200" dirty="0">
                <a:solidFill>
                  <a:srgbClr val="FFFFFF"/>
                </a:solidFill>
              </a:rPr>
              <a:t> </a:t>
            </a:r>
            <a:endParaRPr lang="en-US" sz="3200" dirty="0"/>
          </a:p>
        </p:txBody>
      </p:sp>
      <p:pic>
        <p:nvPicPr>
          <p:cNvPr id="19458" name="Picture 6">
            <a:extLst>
              <a:ext uri="{FF2B5EF4-FFF2-40B4-BE49-F238E27FC236}">
                <a16:creationId xmlns:a16="http://schemas.microsoft.com/office/drawing/2014/main" id="{6AC12D3D-824C-3049-99A1-B2D6ECED6501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381000" y="762000"/>
            <a:ext cx="8229600" cy="5232400"/>
          </a:xfrm>
          <a:noFill/>
        </p:spPr>
      </p:pic>
      <p:sp>
        <p:nvSpPr>
          <p:cNvPr id="5" name="Oval 9">
            <a:extLst>
              <a:ext uri="{FF2B5EF4-FFF2-40B4-BE49-F238E27FC236}">
                <a16:creationId xmlns:a16="http://schemas.microsoft.com/office/drawing/2014/main" id="{FA1CCDA6-822B-8E43-9480-401F150F3BFB}"/>
              </a:ext>
            </a:extLst>
          </p:cNvPr>
          <p:cNvSpPr>
            <a:spLocks noChangeArrowheads="1"/>
          </p:cNvSpPr>
          <p:nvPr/>
        </p:nvSpPr>
        <p:spPr bwMode="auto">
          <a:xfrm>
            <a:off x="2286000" y="4267200"/>
            <a:ext cx="1371600" cy="381000"/>
          </a:xfrm>
          <a:prstGeom prst="ellipse">
            <a:avLst/>
          </a:prstGeom>
          <a:noFill/>
          <a:ln w="28575">
            <a:solidFill>
              <a:srgbClr val="FF3300"/>
            </a:solidFill>
            <a:round/>
            <a:headEnd/>
            <a:tailEnd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wrap="none" lIns="92075" tIns="46038" rIns="92075" bIns="46038" anchor="ctr"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dirty="0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 nodeType="clickPar">
                      <p:stCondLst>
                        <p:cond delay="indefinite"/>
                      </p:stCondLst>
                      <p:childTnLst>
                        <p:par>
                          <p:cTn id="4" fill="hold" nodeType="withGroup">
                            <p:stCondLst>
                              <p:cond delay="0"/>
                            </p:stCondLst>
                            <p:childTnLst>
                              <p:par>
                                <p:cTn id="5" presetID="49" presetClass="entr" presetSubtype="0" decel="10000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0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1505" name="Picture 3">
            <a:extLst>
              <a:ext uri="{FF2B5EF4-FFF2-40B4-BE49-F238E27FC236}">
                <a16:creationId xmlns:a16="http://schemas.microsoft.com/office/drawing/2014/main" id="{219DFF80-ACA2-1649-A9F0-2F6509AD9D2E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32250" y="1268413"/>
            <a:ext cx="1211263" cy="8572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45" name="144 Conector recto">
            <a:extLst>
              <a:ext uri="{FF2B5EF4-FFF2-40B4-BE49-F238E27FC236}">
                <a16:creationId xmlns:a16="http://schemas.microsoft.com/office/drawing/2014/main" id="{952F0FF0-622D-204C-AFAB-341F9A5C73AF}"/>
              </a:ext>
            </a:extLst>
          </p:cNvPr>
          <p:cNvCxnSpPr/>
          <p:nvPr/>
        </p:nvCxnSpPr>
        <p:spPr>
          <a:xfrm flipV="1">
            <a:off x="1739900" y="1543050"/>
            <a:ext cx="7062788" cy="34925"/>
          </a:xfrm>
          <a:prstGeom prst="line">
            <a:avLst/>
          </a:prstGeom>
          <a:ln w="25400">
            <a:solidFill>
              <a:srgbClr val="CC00CC"/>
            </a:solidFill>
            <a:prstDash val="sysDot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4" name="153 Conector recto">
            <a:extLst>
              <a:ext uri="{FF2B5EF4-FFF2-40B4-BE49-F238E27FC236}">
                <a16:creationId xmlns:a16="http://schemas.microsoft.com/office/drawing/2014/main" id="{081EF879-7743-A348-9073-22DE48A59CCF}"/>
              </a:ext>
            </a:extLst>
          </p:cNvPr>
          <p:cNvCxnSpPr/>
          <p:nvPr/>
        </p:nvCxnSpPr>
        <p:spPr>
          <a:xfrm>
            <a:off x="2636838" y="2168525"/>
            <a:ext cx="3105150" cy="0"/>
          </a:xfrm>
          <a:prstGeom prst="line">
            <a:avLst/>
          </a:prstGeom>
          <a:ln w="25400">
            <a:solidFill>
              <a:srgbClr val="00CC99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0" name="149 Conector recto">
            <a:extLst>
              <a:ext uri="{FF2B5EF4-FFF2-40B4-BE49-F238E27FC236}">
                <a16:creationId xmlns:a16="http://schemas.microsoft.com/office/drawing/2014/main" id="{4523FD93-BD5B-D644-9F5A-149E33EA2F00}"/>
              </a:ext>
            </a:extLst>
          </p:cNvPr>
          <p:cNvCxnSpPr/>
          <p:nvPr/>
        </p:nvCxnSpPr>
        <p:spPr>
          <a:xfrm flipV="1">
            <a:off x="7110413" y="5578475"/>
            <a:ext cx="1962150" cy="11113"/>
          </a:xfrm>
          <a:prstGeom prst="line">
            <a:avLst/>
          </a:prstGeom>
          <a:ln w="25400">
            <a:solidFill>
              <a:schemeClr val="bg1">
                <a:lumMod val="6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09" name="118 Imagen">
            <a:extLst>
              <a:ext uri="{FF2B5EF4-FFF2-40B4-BE49-F238E27FC236}">
                <a16:creationId xmlns:a16="http://schemas.microsoft.com/office/drawing/2014/main" id="{EE9673D1-30E1-4E4A-AB42-E8F0008410B8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93063" y="2046288"/>
            <a:ext cx="1131887" cy="752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cxnSp>
        <p:nvCxnSpPr>
          <p:cNvPr id="101" name="100 Conector recto">
            <a:extLst>
              <a:ext uri="{FF2B5EF4-FFF2-40B4-BE49-F238E27FC236}">
                <a16:creationId xmlns:a16="http://schemas.microsoft.com/office/drawing/2014/main" id="{D9858A14-FBFB-0342-8105-C3543F5B7F6E}"/>
              </a:ext>
            </a:extLst>
          </p:cNvPr>
          <p:cNvCxnSpPr/>
          <p:nvPr/>
        </p:nvCxnSpPr>
        <p:spPr>
          <a:xfrm flipV="1">
            <a:off x="5651500" y="4049713"/>
            <a:ext cx="2160588" cy="4762"/>
          </a:xfrm>
          <a:prstGeom prst="line">
            <a:avLst/>
          </a:prstGeom>
          <a:ln w="25400">
            <a:solidFill>
              <a:schemeClr val="accent6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" name="4 Conector recto">
            <a:extLst>
              <a:ext uri="{FF2B5EF4-FFF2-40B4-BE49-F238E27FC236}">
                <a16:creationId xmlns:a16="http://schemas.microsoft.com/office/drawing/2014/main" id="{7E32364B-574D-D645-BD8D-FCF5C81CD2B2}"/>
              </a:ext>
            </a:extLst>
          </p:cNvPr>
          <p:cNvCxnSpPr/>
          <p:nvPr/>
        </p:nvCxnSpPr>
        <p:spPr>
          <a:xfrm>
            <a:off x="63500" y="3444875"/>
            <a:ext cx="9124950" cy="4763"/>
          </a:xfrm>
          <a:prstGeom prst="line">
            <a:avLst/>
          </a:prstGeom>
          <a:ln w="28575" cmpd="sng">
            <a:solidFill>
              <a:schemeClr val="accent6">
                <a:lumMod val="75000"/>
              </a:schemeClr>
            </a:solidFill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7" name="6 Conector recto">
            <a:extLst>
              <a:ext uri="{FF2B5EF4-FFF2-40B4-BE49-F238E27FC236}">
                <a16:creationId xmlns:a16="http://schemas.microsoft.com/office/drawing/2014/main" id="{00612F1A-D4BC-3F47-BEAC-CD56DCDD2934}"/>
              </a:ext>
            </a:extLst>
          </p:cNvPr>
          <p:cNvCxnSpPr/>
          <p:nvPr/>
        </p:nvCxnSpPr>
        <p:spPr>
          <a:xfrm>
            <a:off x="250825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7 Conector recto">
            <a:extLst>
              <a:ext uri="{FF2B5EF4-FFF2-40B4-BE49-F238E27FC236}">
                <a16:creationId xmlns:a16="http://schemas.microsoft.com/office/drawing/2014/main" id="{A9EBBB85-EAEC-514C-B771-4BDC794C1F6E}"/>
              </a:ext>
            </a:extLst>
          </p:cNvPr>
          <p:cNvCxnSpPr/>
          <p:nvPr/>
        </p:nvCxnSpPr>
        <p:spPr>
          <a:xfrm>
            <a:off x="1420813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8 Conector recto">
            <a:extLst>
              <a:ext uri="{FF2B5EF4-FFF2-40B4-BE49-F238E27FC236}">
                <a16:creationId xmlns:a16="http://schemas.microsoft.com/office/drawing/2014/main" id="{CD69F563-B789-3B41-9220-406157B9F9CA}"/>
              </a:ext>
            </a:extLst>
          </p:cNvPr>
          <p:cNvCxnSpPr/>
          <p:nvPr/>
        </p:nvCxnSpPr>
        <p:spPr>
          <a:xfrm>
            <a:off x="2484438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9 Conector recto">
            <a:extLst>
              <a:ext uri="{FF2B5EF4-FFF2-40B4-BE49-F238E27FC236}">
                <a16:creationId xmlns:a16="http://schemas.microsoft.com/office/drawing/2014/main" id="{11961FB6-D884-E24B-B5B4-B371DDD1980C}"/>
              </a:ext>
            </a:extLst>
          </p:cNvPr>
          <p:cNvCxnSpPr/>
          <p:nvPr/>
        </p:nvCxnSpPr>
        <p:spPr>
          <a:xfrm>
            <a:off x="3635375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10 Conector recto">
            <a:extLst>
              <a:ext uri="{FF2B5EF4-FFF2-40B4-BE49-F238E27FC236}">
                <a16:creationId xmlns:a16="http://schemas.microsoft.com/office/drawing/2014/main" id="{18EB8F21-406A-D248-9D6F-5250E6339080}"/>
              </a:ext>
            </a:extLst>
          </p:cNvPr>
          <p:cNvCxnSpPr/>
          <p:nvPr/>
        </p:nvCxnSpPr>
        <p:spPr>
          <a:xfrm>
            <a:off x="4787900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11 Conector recto">
            <a:extLst>
              <a:ext uri="{FF2B5EF4-FFF2-40B4-BE49-F238E27FC236}">
                <a16:creationId xmlns:a16="http://schemas.microsoft.com/office/drawing/2014/main" id="{0E4A9027-69AE-084F-8970-3F30A6848743}"/>
              </a:ext>
            </a:extLst>
          </p:cNvPr>
          <p:cNvCxnSpPr/>
          <p:nvPr/>
        </p:nvCxnSpPr>
        <p:spPr>
          <a:xfrm>
            <a:off x="5867400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12 Conector recto">
            <a:extLst>
              <a:ext uri="{FF2B5EF4-FFF2-40B4-BE49-F238E27FC236}">
                <a16:creationId xmlns:a16="http://schemas.microsoft.com/office/drawing/2014/main" id="{DAF8100B-5C3E-574E-8359-298CA978933D}"/>
              </a:ext>
            </a:extLst>
          </p:cNvPr>
          <p:cNvCxnSpPr/>
          <p:nvPr/>
        </p:nvCxnSpPr>
        <p:spPr>
          <a:xfrm>
            <a:off x="6875463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13 Conector recto">
            <a:extLst>
              <a:ext uri="{FF2B5EF4-FFF2-40B4-BE49-F238E27FC236}">
                <a16:creationId xmlns:a16="http://schemas.microsoft.com/office/drawing/2014/main" id="{370B4A47-00D7-C84B-9A58-8824A4243C7F}"/>
              </a:ext>
            </a:extLst>
          </p:cNvPr>
          <p:cNvCxnSpPr/>
          <p:nvPr/>
        </p:nvCxnSpPr>
        <p:spPr>
          <a:xfrm>
            <a:off x="7885113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14 Conector recto">
            <a:extLst>
              <a:ext uri="{FF2B5EF4-FFF2-40B4-BE49-F238E27FC236}">
                <a16:creationId xmlns:a16="http://schemas.microsoft.com/office/drawing/2014/main" id="{EDA8ADFA-7B4D-8849-9009-7E80F19B2977}"/>
              </a:ext>
            </a:extLst>
          </p:cNvPr>
          <p:cNvCxnSpPr/>
          <p:nvPr/>
        </p:nvCxnSpPr>
        <p:spPr>
          <a:xfrm>
            <a:off x="8893175" y="3159125"/>
            <a:ext cx="0" cy="64770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20 Conector recto">
            <a:extLst>
              <a:ext uri="{FF2B5EF4-FFF2-40B4-BE49-F238E27FC236}">
                <a16:creationId xmlns:a16="http://schemas.microsoft.com/office/drawing/2014/main" id="{93D7C0C5-C003-FE4C-9735-6113179C3603}"/>
              </a:ext>
            </a:extLst>
          </p:cNvPr>
          <p:cNvCxnSpPr/>
          <p:nvPr/>
        </p:nvCxnSpPr>
        <p:spPr>
          <a:xfrm>
            <a:off x="792163" y="3311525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22 Conector recto">
            <a:extLst>
              <a:ext uri="{FF2B5EF4-FFF2-40B4-BE49-F238E27FC236}">
                <a16:creationId xmlns:a16="http://schemas.microsoft.com/office/drawing/2014/main" id="{A053B1AB-52CB-B843-A20F-657F505EA21C}"/>
              </a:ext>
            </a:extLst>
          </p:cNvPr>
          <p:cNvCxnSpPr/>
          <p:nvPr/>
        </p:nvCxnSpPr>
        <p:spPr>
          <a:xfrm>
            <a:off x="1908175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23 Conector recto">
            <a:extLst>
              <a:ext uri="{FF2B5EF4-FFF2-40B4-BE49-F238E27FC236}">
                <a16:creationId xmlns:a16="http://schemas.microsoft.com/office/drawing/2014/main" id="{7CF1BD4E-29AC-8A40-B083-0EEA2FC92C2B}"/>
              </a:ext>
            </a:extLst>
          </p:cNvPr>
          <p:cNvCxnSpPr/>
          <p:nvPr/>
        </p:nvCxnSpPr>
        <p:spPr>
          <a:xfrm>
            <a:off x="3041650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24 Conector recto">
            <a:extLst>
              <a:ext uri="{FF2B5EF4-FFF2-40B4-BE49-F238E27FC236}">
                <a16:creationId xmlns:a16="http://schemas.microsoft.com/office/drawing/2014/main" id="{3EF2DB86-B678-404D-8CF8-CCB97F133133}"/>
              </a:ext>
            </a:extLst>
          </p:cNvPr>
          <p:cNvCxnSpPr/>
          <p:nvPr/>
        </p:nvCxnSpPr>
        <p:spPr>
          <a:xfrm>
            <a:off x="4211638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25 Conector recto">
            <a:extLst>
              <a:ext uri="{FF2B5EF4-FFF2-40B4-BE49-F238E27FC236}">
                <a16:creationId xmlns:a16="http://schemas.microsoft.com/office/drawing/2014/main" id="{66F6E961-DDEC-BD40-B203-9B180E08DAD6}"/>
              </a:ext>
            </a:extLst>
          </p:cNvPr>
          <p:cNvCxnSpPr/>
          <p:nvPr/>
        </p:nvCxnSpPr>
        <p:spPr>
          <a:xfrm>
            <a:off x="5364163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26 Conector recto">
            <a:extLst>
              <a:ext uri="{FF2B5EF4-FFF2-40B4-BE49-F238E27FC236}">
                <a16:creationId xmlns:a16="http://schemas.microsoft.com/office/drawing/2014/main" id="{34DD5099-CE73-E64C-8734-57A58F29F977}"/>
              </a:ext>
            </a:extLst>
          </p:cNvPr>
          <p:cNvCxnSpPr/>
          <p:nvPr/>
        </p:nvCxnSpPr>
        <p:spPr>
          <a:xfrm>
            <a:off x="6372225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27 Conector recto">
            <a:extLst>
              <a:ext uri="{FF2B5EF4-FFF2-40B4-BE49-F238E27FC236}">
                <a16:creationId xmlns:a16="http://schemas.microsoft.com/office/drawing/2014/main" id="{C32BE53B-5AC7-814E-B0B7-8AADA1F69E03}"/>
              </a:ext>
            </a:extLst>
          </p:cNvPr>
          <p:cNvCxnSpPr/>
          <p:nvPr/>
        </p:nvCxnSpPr>
        <p:spPr>
          <a:xfrm>
            <a:off x="7380288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28 Conector recto">
            <a:extLst>
              <a:ext uri="{FF2B5EF4-FFF2-40B4-BE49-F238E27FC236}">
                <a16:creationId xmlns:a16="http://schemas.microsoft.com/office/drawing/2014/main" id="{BE79C3C3-1C5C-3E49-AC76-8D189A38765F}"/>
              </a:ext>
            </a:extLst>
          </p:cNvPr>
          <p:cNvCxnSpPr/>
          <p:nvPr/>
        </p:nvCxnSpPr>
        <p:spPr>
          <a:xfrm>
            <a:off x="8388350" y="3303588"/>
            <a:ext cx="0" cy="323850"/>
          </a:xfrm>
          <a:prstGeom prst="line">
            <a:avLst/>
          </a:prstGeom>
          <a:ln w="28575">
            <a:solidFill>
              <a:schemeClr val="accent6">
                <a:lumMod val="75000"/>
              </a:schemeClr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29" name="29 CuadroTexto">
            <a:extLst>
              <a:ext uri="{FF2B5EF4-FFF2-40B4-BE49-F238E27FC236}">
                <a16:creationId xmlns:a16="http://schemas.microsoft.com/office/drawing/2014/main" id="{0B4370BB-EF3B-3D4C-A0CC-D7A20BC4BB2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50" y="3390900"/>
            <a:ext cx="630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1996</a:t>
            </a:r>
          </a:p>
        </p:txBody>
      </p:sp>
      <p:sp>
        <p:nvSpPr>
          <p:cNvPr id="21530" name="30 CuadroTexto">
            <a:extLst>
              <a:ext uri="{FF2B5EF4-FFF2-40B4-BE49-F238E27FC236}">
                <a16:creationId xmlns:a16="http://schemas.microsoft.com/office/drawing/2014/main" id="{6A6F97E0-A0D8-AD4C-9104-491036B4EBF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150938" y="3211513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1998</a:t>
            </a:r>
          </a:p>
        </p:txBody>
      </p:sp>
      <p:sp>
        <p:nvSpPr>
          <p:cNvPr id="21531" name="31 CuadroTexto">
            <a:extLst>
              <a:ext uri="{FF2B5EF4-FFF2-40B4-BE49-F238E27FC236}">
                <a16:creationId xmlns:a16="http://schemas.microsoft.com/office/drawing/2014/main" id="{44C11679-9136-294B-A840-C6962748A63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141538" y="3390900"/>
            <a:ext cx="70008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2000</a:t>
            </a:r>
          </a:p>
        </p:txBody>
      </p:sp>
      <p:sp>
        <p:nvSpPr>
          <p:cNvPr id="21532" name="32 CuadroTexto">
            <a:extLst>
              <a:ext uri="{FF2B5EF4-FFF2-40B4-BE49-F238E27FC236}">
                <a16:creationId xmlns:a16="http://schemas.microsoft.com/office/drawing/2014/main" id="{42CD10F4-561F-C14A-978C-8CEC2BF4C8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311525" y="3211513"/>
            <a:ext cx="630238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2002</a:t>
            </a:r>
          </a:p>
        </p:txBody>
      </p:sp>
      <p:sp>
        <p:nvSpPr>
          <p:cNvPr id="21533" name="33 CuadroTexto">
            <a:extLst>
              <a:ext uri="{FF2B5EF4-FFF2-40B4-BE49-F238E27FC236}">
                <a16:creationId xmlns:a16="http://schemas.microsoft.com/office/drawing/2014/main" id="{A5E560B5-02BA-3F4A-8E98-803043FD4F9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481513" y="3390900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2004</a:t>
            </a:r>
          </a:p>
        </p:txBody>
      </p:sp>
      <p:sp>
        <p:nvSpPr>
          <p:cNvPr id="21534" name="34 CuadroTexto">
            <a:extLst>
              <a:ext uri="{FF2B5EF4-FFF2-40B4-BE49-F238E27FC236}">
                <a16:creationId xmlns:a16="http://schemas.microsoft.com/office/drawing/2014/main" id="{95579D3A-0649-D848-A54D-3ADF78A6C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564188" y="3211513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2006</a:t>
            </a:r>
          </a:p>
        </p:txBody>
      </p:sp>
      <p:sp>
        <p:nvSpPr>
          <p:cNvPr id="21535" name="36 CuadroTexto">
            <a:extLst>
              <a:ext uri="{FF2B5EF4-FFF2-40B4-BE49-F238E27FC236}">
                <a16:creationId xmlns:a16="http://schemas.microsoft.com/office/drawing/2014/main" id="{3DDCC265-245C-794E-89F3-83FE707ED41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542213" y="3211513"/>
            <a:ext cx="7207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2010</a:t>
            </a:r>
          </a:p>
        </p:txBody>
      </p:sp>
      <p:sp>
        <p:nvSpPr>
          <p:cNvPr id="21536" name="37 CuadroTexto">
            <a:extLst>
              <a:ext uri="{FF2B5EF4-FFF2-40B4-BE49-F238E27FC236}">
                <a16:creationId xmlns:a16="http://schemas.microsoft.com/office/drawing/2014/main" id="{289EDA31-02D2-D546-9140-CF194D0EE7E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532813" y="3429000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 dirty="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2012</a:t>
            </a:r>
          </a:p>
        </p:txBody>
      </p:sp>
      <p:sp>
        <p:nvSpPr>
          <p:cNvPr id="21537" name="50 CuadroTexto">
            <a:extLst>
              <a:ext uri="{FF2B5EF4-FFF2-40B4-BE49-F238E27FC236}">
                <a16:creationId xmlns:a16="http://schemas.microsoft.com/office/drawing/2014/main" id="{B20EF8BC-8357-1E4B-A8E7-0A0402F7B0B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172450" y="4868863"/>
            <a:ext cx="990600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W3C </a:t>
            </a:r>
            <a:r>
              <a:rPr lang="es-ES" altLang="en-US" sz="9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Linked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Data </a:t>
            </a:r>
            <a:r>
              <a:rPr lang="es-ES" altLang="en-US" sz="900" dirty="0" err="1">
                <a:latin typeface="Arial" panose="020B0604020202020204" pitchFamily="34" charset="0"/>
                <a:ea typeface="ＭＳ Ｐゴシック" panose="020B0600070205080204" pitchFamily="34" charset="-128"/>
              </a:rPr>
              <a:t>Platform</a:t>
            </a: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 LDP XG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dirty="0">
                <a:latin typeface="Arial" panose="020B0604020202020204" pitchFamily="34" charset="0"/>
                <a:ea typeface="ＭＳ Ｐゴシック" panose="020B0600070205080204" pitchFamily="34" charset="-128"/>
              </a:rPr>
              <a:t>(May2012)</a:t>
            </a:r>
          </a:p>
        </p:txBody>
      </p:sp>
      <p:sp>
        <p:nvSpPr>
          <p:cNvPr id="21538" name="52 CuadroTexto">
            <a:extLst>
              <a:ext uri="{FF2B5EF4-FFF2-40B4-BE49-F238E27FC236}">
                <a16:creationId xmlns:a16="http://schemas.microsoft.com/office/drawing/2014/main" id="{98196A43-D908-FE40-9579-6A636038A86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28613" y="4238625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RDF Model &amp; Syntax 1st Draft–Oct97</a:t>
            </a:r>
          </a:p>
        </p:txBody>
      </p:sp>
      <p:sp>
        <p:nvSpPr>
          <p:cNvPr id="21539" name="57 CuadroTexto">
            <a:extLst>
              <a:ext uri="{FF2B5EF4-FFF2-40B4-BE49-F238E27FC236}">
                <a16:creationId xmlns:a16="http://schemas.microsoft.com/office/drawing/2014/main" id="{4C09F585-3876-344B-95F3-03CFBFD7473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20925" y="2798763"/>
            <a:ext cx="811213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OIL</a:t>
            </a:r>
          </a:p>
        </p:txBody>
      </p:sp>
      <p:sp>
        <p:nvSpPr>
          <p:cNvPr id="21540" name="58 CuadroTexto">
            <a:extLst>
              <a:ext uri="{FF2B5EF4-FFF2-40B4-BE49-F238E27FC236}">
                <a16:creationId xmlns:a16="http://schemas.microsoft.com/office/drawing/2014/main" id="{22B2689A-2E35-1A4E-9807-BE7B392F1B7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232025" y="2954338"/>
            <a:ext cx="809625" cy="2317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DAML</a:t>
            </a:r>
          </a:p>
        </p:txBody>
      </p:sp>
      <p:sp>
        <p:nvSpPr>
          <p:cNvPr id="21541" name="AutoShape 2" descr="data:image/jpeg;base64,/9j/4AAQSkZJRgABAQAAAQABAAD/2wCEAAkGBhQSERQUEBQUFRQUFRYQFBQWFBQWGBUVFBUYFRUXFRQYHCYfFxkjGRUUIC8gIygpLC0sFx4xNTAqNSYrLCkBCQoKDgwOGA8PFSocHCQqLC8uKi8pLCwvKSksLSkqNSwpKTUsKSktKSwsKSoqLCwpNSouLCksLCksLSosKSkpKf/AABEIAOEA4QMBIgACEQEDEQH/xAAbAAABBQEBAAAAAAAAAAAAAAAAAgMEBQYBB//EAEAQAAIBAwIEAwUECQMDBQEAAAECAwAEERIhBRMxQQYiUTJhcYGRFCOhsRUzQlJicsHR8AckkoKy4UNjosLxFv/EABkBAQEBAQEBAAAAAAAAAAAAAAABAgMEBf/EACkRAQEAAwABAwQCAAcAAAAAAAABAgMRMRIhUQQiQYET8AUycZGhsfH/2gAMAwEAAhEDEQA/APcaKKKAozVRe+IkXITzkbZ7Z+PeqS44zK/ViB6LsP70GukuFX2mA+JAqK3F4uzZ+AJrJBzSw5oNR+lh2U/NkX+uabfjOOgX/ln+lZ0NSg1FXZ42ewX8aT+mX/h+h/vVSGruqoLT9Lv6j6UfpZ/UfSqwNXddDi1Xich7r9KeF5L6L+P96qYn3qck4xQ4ki/cdVU/Akf3ro4t6ofkRURph60y0lDizXi6dww+X9qeTiUZ/bHz2/OqMvXDihxpFcHoc/ClVlwndSQfdT0fFJU6nUPf/cU6caKioFlxhJNvZb0P9DU+qgooooCiiigKKKKAooooCq3jjty8L36/AdqsqiX6Zx86DJ3Z32GF2AHp7qj1pm4crfGoM/AT+yaKqAaUrU/Lwpx2zUdoGHVT9KBzVRrpjVRroJAeu66jh67rqKka67rqNrruugkrJTglqFza7zaCZza7zKhiSlB6glh6VzKiq9OA1RJElcL0xmm5J8U5TqRkA5OwH+bVoOFXWuME9RtWNkmLGre341yFVcZzlj9cVrjLT5rtUkHiuM+0GX39RVrb3SuMowYe41A9RRRQFFFFAUUUUBUa87VJqNe9qBqGnqZip8UUaBSDbg9qcooI72CHqB9KYfg0Z6qPpU+uUFYeARf5mmn8Px+/6mrY0y9BUngaep+tJPBE9W+tWRpBoK88HT3/AFrn6KjHr9anGm2oI32GMdq5yVHanWppqo6ZVHRB88n+tMSSn3D4DFdemnO1VDbMT3qLIakmor1qDkQ3p29YZGeyj+tNxda0PCOFRyhmkUMQQoznppB9ffSjMc4U9bXZU5QkH1Fai98MxFToTB92ayV1ZaDtWfUNhwfjgk8r4D9vRvh7/dVvXm1tcEEdiOh+Fbng3Eeam/tLs39D86gsKKKKgKKKKAqNejpUmqnxNKVt5GUkEKSCOo6dKCSlOiqa144DdNbsAGLTCPf2lhW3Zvn/ALgfJTU+x4pFMqmJ1bWpdR0JVW0MdJ3wG2+JFFS67XKKDtcNGa4aBLU09OmmZDQMtSTSjSDQINNtXJ7lE9tlX+ZgOnXrVXe+KrWP27iLPXAcMf8AiuTUuUnms3KTzVi1NPVKPGkLMiokzCSRYVk5TLHlyMHU2Mjc9PSrlquOUy8EymXimnptjtTjU09aU0aivUiSQAEkgAbkk4H1qrPF4mSSRJEdYgxcowbGldRGR3wK1BNhrW+H/wBW38//ANVrIWUoZVZejAMPgwBH4Gth4fH3Z/nP5CpkLSsz4nscEOOjbH4+vzrTVD4tba4XHuyPiN6wPPJVq38P8R0SAnofI3wPf5GqqU1y2bB+NB6aK7UThVxrhRu+MH4jY/lUugKKKKAqn8Wti0mJ6CN2J9yqSauKjXwyN/h+FB5pxW8/3sV1EQywy3F3qU5DwGLhyzEY6jkyyN/0iq1pJmPDYLdxE91Be2nNzvGguUkkdP3n0RMFx3bPavQbfwtCrqyKFRUljMQHkKzJDGQB+yAsCjA23NZSbwJMsVpDH7drb3XImG4SZbmGW11HtqVSp9xcUVL8TcOeObh1paXclmnKuFDhlbUYli0Bw5w53Pv3NP8AGL3iFpBaRRzwXF1PcmDmyxFEZDHJIuVjPlPkAyM1U+JL6yvX4XLfBFglS7DpM2gRyhI1KMcjDLICvyqwveG29uOEpZYMA4jldMhlHnguM4fJ292dqCdwXxfcLcpacTgSCaUM0EkTl4ZtAyyAndXA3wf7Vf8AHOItDFrjQOxZEALBFGtguWb0Ge2TWd/1IkA/R4H608RtjGO+xPMI7409fiKtvGcebKYjcoFmGP8A2nV8/Raxn7Y2xjO8xtVHFPEV3E2mT7FGSrSYLzSMETJLFUXoB379vSozcYu2gM4urTlKd2jglk0jbOoE5XGcnI271Upe6+MsNgrs8Rx+0DCQur17bbdvSongGR1NxGudDwyFc4BMkflyqnOcasEb9s14JtuWXO3nbP8AZ4psty52/mFS+LpCNZurgx5WNzHawx6dQJDBnZjuFPbfBGaVx3iCxRwPzby4imBZX+08pTg+ZdKrqyPfj07VQ8HWWdJkjVpJnMLAnSdKqzaj5+hGrr2z2q78V8Ca24dbK7a2jlJbbyjmqxKg9dIP1rnM88sLk5zLPLG0jg9krzRI9rBouImljlZnuHUaCU1l2wD1yMAH61VR8eks7pkYxtGjNFIIoUjBXozLhQVYdfiMelXPg+d4DBNI+uK5RLNQMZSRJGCKV7qBqOf4qRxrhK3D3sMTfexzLdJHnBfVEvOA9RnGPQ/GunLcJcfK8twlx8uxqUsZXZ2lMd6hEjsXyscsYVlOcDyn8a1XiPiZtrWecKGMSNIFzgEgdM1iuC6n4ReppYcssy5GOyyEbjqCv41oPGsurhNw3rbZ/wCSg/1r16L7fp6dF9v0pJfGXEIYxPdWUf2bys7RS6nRG31acnpkZ2+laHxDxgQ2cs6HOI9Uf8TP5Y8D3sy1H8R3iQ8LkMnT7LywD+0zxaFUA9SSRWd4xw+aSHh1hG6xyrHHcSMQWCC2jRRle+ZG/wDjXpela8GZb7hypdAsccmdSSCZIHw2SD3KA/Os3GYoOCJkCNZxGshA3bmSAOTjdjyw1W/he1ktbi7tppDK0ii+WTSF1NJlJfKNh5wtJ4LwmQwcOEiYWBGkkDYBEnLKRjSd/wBtz7tIrQs/A11zLKA75VeUc7H7tjHuOxwor0fw/wDqj/O354rAK6Wqyb5MkjzBdvafGQP4cjr6tjqQDtvBkmqzjbOdZZ8jodbFsj61i5Twz6p3i8rhFdoNRp5txCLTI6+jEfjUcHerPxMmLh/fg/UCqrNBtvCs+UZfQhv+Q/8AFXtZXwlJ52HqmfoR/c1qqAooooCo950HxqRUe86D40DMVOimY6eFFReIcIhuF0XEUcqjcCRFYDPXGRtVRf8A+n9nLbJbCMxxRy/aEWF2j0SEMNSkfzNt760VQeJ3rRjIXK4xkHdT2yPSuO7bNOFzy8RrHH1XkUXAf9N7W2nW4DTzSqCsbTzGXlhuvLBxgkZGd+pq847Brtp1HVopFHxKGo/BuKAqseliwGCQMjHYk9qONcd5LRxJE880uopEpRfImNbu7kKiDUoyepYACuej6jD6nX6sL7VM8LOysPeCJmtbuC4tlmSOJpInkVQxRcHLD2WxlTn0Hpvzw1d2tvJNPJcwGaYsqpHrdY9Ta8EgZbcjcYG21avhjW02sfZ0iliblyxPHFqQkahuMhlI8wYHBHwOLNhGqlgECgaywAxgDOcjtgE1MdFmXfZ5Josvex5p4dhSC456vNKfPrSKznIOs9FZ8Y3wc+6rjj9094gj+w3mkMH3McIbGcA6snG+a1dvxWORtKNqPLjn6HGibVy2BOxzpNPmtY6OY+nvs1NPMfT32ee2vheccvRaRIYiGRp7qSQqdWvOiMAe1v07VYweFLgMXNzHEzZLtBbRq7Fjk5kbJ61rjTUjADJ2A3ya3joxjU0YxnZPBsT7zy3ExI0+eZsY9NKYFSeM8EWe1ktslEePlZAyVUYxgHrsMU7e8eiikWORguuJpxIzKqaUeNN3J6kyrj51KklAXVnygasjfbGcjHX5V1xxxx8RvHDHHxGRs/8ATyJJEknnubposGMTyakUjGCI8Y2wPdV9+j4+cZtP3pQRF986A2oKBnAGreoM/iTzaUQBjkKJHCEkKHICKGbVpIOkgHcVn+JeK5dORncBgqhYwRzOU+XJZgVOM7L16jFZu3GMZbcY1V5dJHvIyr6ZIBPuHc/Ks/xLxJpVzGMaFDtrwGwzBVIizqAJI3bA9xqnuGdJYX1hoptKsyr+/K/LfWx17iNQQWOd+uaf8RwubiZVX9dDFGCQx3VpH8qjdyPINvXtUuy2ezF2WxHbMj5c6lkVZU1E58k6jL+pIVthgKD0HU+v+Dbbl2UKfugrj0wTt8unyrBcD4AFKu46ewpIYgFtQ1NjfBOQBsDuSx6ej8B/UL8X/wC9qYYc961qw571Y0Giiujswni0/wC5b+VfyqlBq18Vv/un9wUf/GqgGitP4Tb70fysPyNbCsb4UH3o+DflWyogooooCo950+dSKYvPZ+dBHjp4UxHTjKCCD0O1S+FdEo1Fe4AY/A5A/Kmr605i6c4BILeuB2H4VQW7yC4Ko+SSY9Tb5C9veRirjiF48S6tIYYwSNiD649K+Th9bhv07Ltxsktl/sdrruNnKLCx5TNpOUbBHqCNsZ7iq7jsMsdxDdRRtMEjkgliQqH0SMjh49RAYqY8FcjIY43AFP8ABuJ5VYyrEjbIGRjOxO+1HEPESRXcFsynNwkjLJkaQUxhT723x8MV6foM9WemXT4+Pi+eM7JZl93ljeIcClurtLia3ZYpLq2QwuAWEVtDc5kmCkhQXlAxk7AZ64q24dwnFjeQcshDLeLFFpIGhmYxhF/dydgNvSray8SxS3FzAhOq1KCVjgJlwTsc9sEHIG4qwDgjIII65ztj417nN5dHwOOS3lZY5AYeFwGEDnJpuEE5JC7EyK475xk7bikXkMz3UjO5S550P2duXdNIIisZHKVGERjJ5mvV/Fn9mvSxxBGleIEmSNUkYYOwkLBTnpvob6UmC+VzIqEkxPy3GGADaQ2MkYbZhuMjr6Ggyvjy2l1QtAHPND8PcJq8qXBXEhI9kJobzdfN8azJ4TcmINIrlYZ47KRWhaYvBarKElMAYc1DLIhIBOdIJBwRXqbGm3NUea8O4S8MsLtZzTxCO60pyYl5bTSx6dMDPiNWCPhScgPuB21fCOGmGwjhk9pICjAHOMqfKD3C6sfKrSfiESAa5I1y3LGp1GX/AHRk7t7utRLjjsCzC3aVBM3SPPmORkDHYn0O5FLPZL4YCytJCI+dsFuefrPkUQmFSrK5wMZUjSNyevfLtlwTXZcnlsZWwnMQagIklMijmNpQbk7Anf12qwj45aJKFgi1IkUshbkyMzaHjROQ7jzqWkYZU4zjcCk3PiuZ2U28WCiXXOikkUBWt+Qx+8j1BjpfAwcZY56Vwx08815sdHPKVDwB2LGVsasHAw5GGLoQxUKpUtsVTOw3p6SSC1wWwusMzSElmwilyXcksemO+5rNr4gmZ/uSyqZTOdRj0kTXAjWNy51BdIYAICdTL0xT/GrCSS7cxxO0ikYk9gCExxYVJW8qtr5xGNwRn0r0Y4SeHeYyL/hfH+bOI1Xysrurk4LBWUKyqRnSQTucb4r0PgX6hP8Aq/7zXnPh7w8YmR5H1OI1iCrnlgYAPXdjkdT2PTck+j8E/UJ8D/3GrkqfRRSJpQqlj0UFj8AM1hXm/iCbVczH0Yr9Nv6VAQ0iSfUWY9WYt9TmlwDJqq1nhBPvCfRD+JArXVm/CEOzn3BfzNaSogooooCo957PzqRUe99n5ighyTaVLYJxuQOuO+Kb4XxASL1GrLbZ3xqONvhilhtSsF67qPiV2/MVG4Zw4R61IBzjzY6qRgj6g14dmW7+fD0f5eXv9/TrJPTe+UsxoWCYwVxIMdtz/bf40q+teYunOASCfXA3wKz8WtbgiNj7RjDNkjA3xv1x0q6v7p4l1ABgBhuxB9celePV9Vht1bf5NdknZf8AT/xrLCyzlFjYcpm0HKMBtnoR+YOfwrPeMeBzSzJNAupoIWkj8wUmaOeGZI/+tY3XPTzb1Z8G4plRGVYkdxgjBPf0pXEvESw3NvA6ti4D4kHsoylQiv8AzFtIPrgd69n0GzVnpl0+0+Pjv4Z2Sy+7BHw1PGs/Mh5nPWyklZo3mUStNcTTsYUbMoR5EBTOMEHcDFNWlqMRrdxTfY1uLktH9mmiUc2OJrZvs6ZIjzzsAZCsRnB6eiWnG45ebvo5M7WpLlQC6BfZ33B1DHepbHB/Cvc5vNW4OsouHaO4HL4dA8AlaQSK6faWjZipGqVcLjOSNW+5OXZbeSeflzc4xtxBQw1SKDEeGhipwR92XzkDAyT616ET/n+f5tSGPxoPKr2zccqOUf7RJL5FWaK5mjDJc4hDLEwfaIHQWJHXG+K0MnDbn9GsgkZx9ikjEbwtz3cxOF1NzDht1GnBO2M1sc/GmZZQBknbGao844p4XdWVUgkaJ7JIFSKO3bTKSTMHMwPJLFlYyAE+U5yQBUi78P3TXAARuWlxDLkTRIjIkaxs5AXXJP7XmfAAUY7VsU4vGRGWbltMMokuI5DtkjQxzkelVDeN7PliQzKFLvGOrbxtpYkJnCDY6jthlPeqKSPwldNGkUkkCLDbm0j0CRuYNcRLSDy4VkiClAf2m3pyLwGgBDTSAEyErCqQppmWNZIwoBxGREMDIIBO+d6uF8VQGUxAvs7Qs+giMSIjSMms7FtKMds1S8f4/IFtJolwkivMUZyhJMa8pWCg5GZASPzxRFwOCwKyuIk1IzujaQSrSbsVJ9nPupPEeKxwLqkYDOVUZ3ZtJYKoHcgVm7q9uJJDDLMF5csUEhhUx83mzxJnJJZPJI4wD1AOarrHgMzLHykYB1jZ3dv2soza2bLtkKBgdSqAkBd9j0Kwl1KjYI1BWweo1AHB94zWy4L+oj/l/rWN4fGVVFOCQqqSNhkAA4HpnNbPg36iP+UVnITazvjbiPLtioPmlPLHw6t+G3zrQk15d4w4xz7g6DlI/IvoTnzH5nb5VgVuqp9nH+NQLdM1ecNtSzKo6kgD51arZ+HINMAP7xLf0H5Va0iGIKoUdAAB8qXUQUUUUBUe99n5ipFQ+KviJz6DP0Pas5X0zopeHsyvPjdVYsF7n1IPpgEY91SuFcTWQYzhsscHrpySPwIpyFw2rT1Hlz8sj6FjTXDOHcosvtAhSGx7sMPr+dfLww2688JrvcPu7+7+He3Gy98pLhC2jG4AlGNsHVjI9/8Aeu3trzF0k4BIzjrgb4FUAjZbjETFRq5YY7gd9Pvq5vriSNAwAcAebOx+Ixt8qxp+qx269v8AJhyT2vPzP7/wtwss5RZWAjYlD5GHTPRh6Hv3+lVnHuAG5nUMCIjbTxM6kBkkaSB4mUfvAoWB7FRTvBuJkgIVZiCdxjGCc756d67xfjrxTxQxQGZ5Ull2kRMLEUB9vY55g/GvV9Bs1Z6ZdM5Pj4vwxsmUy+5hrTgkqM8nE7R7hWku1Iji5w5j8gLOsQ6CRY3AbHlz2pseHJRbXD3MTm5hgsRE+XZldI118tgd3HRmHXBzttWyHjNCseILhnd5ojCqIZEe3/WBhrA22IIJzkYpTeNLflLJmXzSm25YhkMqzBSxjaIDUrYBOPTHXNe9zZ3xlqWa1F+6m3aefUIVnQcoQsQJ9LEsudOSMDrnaqOzsJ5RIU555drcS2ALSDOLhxasQT5mC+zr3xpz2r0G2khu2jmCyhoGbRzI5oSC6aW8rgahpPoRU26uVjUtIwVR1ZjgDJwMn4kD50HknE5IsJ9k5/2TXZpcj/cAtOZ8sF1eZpDFzNen+DvVpwnhEctypjhf7FzpJYEZXWMFYIwxEbY0pzQSoIwWXIFb/iPDkmCiUFgkiTLuRh421Idj2PbpS5G+v+Yqjy2Dw3McLLDMTJFaKjKkH3YjVdeueQF7cq4Z8KN8+tPX3hu8lV4lj0KwuoQwmSMHmTvKrSaQXeLS4xGP2gdQxitnJ4ih5rRl1GiL7Q8mpNCqJDGQzZ2YEHY00/iW20xsJkYTMUiKnXrYEKQunOcFhn03J2oM/wAV4BIbUwkfe3F4ZwYwzLEJGDSF30+UCPmLk9c471ecT4LFNpEgJVVdAucDS6hT03BAAwR0qqm8eR8w6FdkEYZMry+a8kyxxGN5CFMbZbzZA2+t1ZXZkjVyhQsMlCVJBBx7SnDDbII2IINVEWz4VFCoWNRsOpJZj5tWWdsljqOck9alE11qTWw9b9RWw4QPuI/5F/KsfB1q8TiB5Sonl0xjUe+w6L6fGs2CL4w8Q6FMMR87bOw/ZHcD+I/hWES3q1uELMSaSlvU4G7eDFa/wpw/cyHt5V+Pc/0qk4fYl3Cr1P4DuTW9trcIoVegGP8AzUodoooqAooooCo3EUzGw9RipNMXnsGpZ2cFBaIyyzFentBD0Zj1Oe26kU9wniivkE4bUzYOehOevuqUg7jrjFMcO4fyiwG4YDc46jOR8DkGvmfwbdWzCa79vcu/v3d/VLL1Id1LCMgdOYD7ww3H50q8tuYpUnAOM464znHurPyQss/3RKLr5YbqAW3IHuz2q6vZpI01Lh9I82dif4hj8sVz0/VTZjt/k1+09rz8z/v5XLDlnK5aWAjcmM+RhgjOcMO4/GqbxF4Z+1Xds0gflRx3AZkleJg7mLRgowYg6XqVwbiZxoKsxyTkY2BOd8+8mptzxIJPDDpzzllbVkYXkhOo751/hXo/w/Zq2apdM5Pj4Y2zKX7mLtreSyMBeC4eOC5v1ykbTSNHN5opGK+Z8g4LHfI3qPd8NmmmSYLNbrPxGJ0wiiRI47OSLnOjKwQuR+0OmnO9b5b4a3Ugry9PmbSFbUpbynPYA56dKabikfOWEHLvG064GVKKyqTq6dXWvoOZqC2eOIq0skrYYhyE19NgAiqpPpt3rycxI9ndIA8qiGGaSVZLvBkWZdRnhk3jnKlyQjMMKdhha9kaol1fKjRo7ENKxSMb+YqjSHf+VSaDzW9uM36vGCGS+hUnN08otsojE4HKjtyHGAdROrc5Jw0eASiK2e3jkFxLHfrNJ59RzG4iR2J8ozpCZwAcYrfcT8SxQycpuc0mgS6IoZZcKxKhjoUgZII3qFL4yhIiMIlnMwkZFijLNiJgkmpW06dLMAc4oMZccLLSvJZ2LxRcm3jIaBEbUk/MZkhcqHkVdPtbEgnfAqdwrwzM7nnoyKWvSWZ4jJpu4oUU4jAUONMgOAAMdxvV5L4uVliMEUkryySQiM6YnR4lLSCTmHyEAf8A7mrOwmkZMzR8psnyaxJgdvMAB67VRlh4XuXUc6WBSkKWyhYuajLG6sWkSTGdWkeUdMDB3NXPCOFi3gSJTkKDvgKCWYs2FGyjLHAHQYFWj0w1WIYeuGuvXK2HrfrQbk7eYgjai26ipi+G5mJI0gE5BLdj06VLeCrCjO/TvjGcd8Z709FZmWTESnHoTnHvY9qvLTwmBvK+fcu34ner23tVjGEUKPd/X1rFoi8K4UIV9WPtN/Qe6p9FFQFFFFAUUUUBTN37DfCnqZu/Yb4UGW8TcXe2iWSMAkNISp6MEtbiUAnsNUaHI9KmcN4zm3WW5AhbVyZFY+VZRJySFY41KXxpbuGFQvE0irHG8iF40kZ5VAzmP7NOr592GNMcGtxecOkt2fWAZ7AShgdQhdo4ZQw6nAjbPqtRWneIEEEbf16/Wm7u35ilSSAcZx1xnO1ed8O41d/ZXvNhdX08NhboxLRxBCYtZUbe2s7+/wAtXMN7e2MkQv5kureZ1gMyxCJ4JXOE1quzRsxC56gkZrGWvHKWWeVlrSW3DhG5KbKy4K+hHQj8aq/EKTLcW08MDTrGs6OqPEjDmiPSRzGUN7B6GpfDePiZ7tdBX7LMYDvnXiNZNQHb2sY91Vt1/qNZRRW8s0pjS6Tmxao3PlGnOrSDpxqFZ1asdU9OE5Phbe+VRdcIe4ug8ts4ikubWVkkVThUs50YOqkqQsmgEbjcVTcS4JcCQLbxusUSXmYlDJzLdb1HFvG4I5euMNjHUDAwDkekcN4rFcxiW3kWWNtg6nIyNiPcR6Hei44jEjaXkjVsatLOqnHTOCemR1rqy80Ls95qR+XK9xEbb7u6MhtCsZVQgIiEJTWGDDY6icECu8GMRu7Egym75kxvwTMQsv2eYecN5V82Qmn9nptXpokyMg5B32OQf6GktJ6n4ZPf3e/b8KqshxHhk0vE35M8luBaQgukUb6vv5fLmRSAR1233qg4RM1s1o8sNw3LTiELmOCWRmka5Qh2UA4LhWf0322r0a5uUQZdlUerMFHyzTMV7HJnluj6cZ0srYz0zg7dKIw3/wDNvPNFJNE4SW6uLp01FGiRrdYog5RgQx5YJAPfB71rrOySFBHEulFzgZJ6nJ3OSdyaejuUcsFZWKNocAg6WwGwfQ4ZTj31yeQKpY9FBY/AAk/lVCXqOxqn4B4nku2BFpNFAycxJpGQas40gIN9wSc57U/xLiiKrqD58FcAHYkYrnt246sfVleLMbl7RJLZ3HQ75+PSqqz8QiS5kgVHAQNiU+w7RlVlVfUqXQH35o4XeM4VQo0oAGY9/QAf50qq8O3CtfXKr/6XMUDUTy9U2py4I9uWTW3XZUWmjfN2Ezhlj6bxsLfrW7i9kfAVhLfrW7j6D4CuuTJVFFFZBRRRQFFFFAUUUUBTN37DfCnqauvYb4H8qCrQZG++a5wvh0VuixwRrHGpJCIMAZOo4HvJzRCakLUaZO58NTJw9EQK89tcG9hUHAdkuHlWPJ6Fo3K+4kVUeKPGlvf24tLMs9zPLEnJMbq8PLlV5GlBGE0BDmvRaQIVDFgq6j1bAyfiepojLeGyBc8XBPS6Dn3K1rHgn0Gx391YF+LvawcEnSHnmOxumaLVpymhNTZwei5bGO1ekeIvAttevzJearleU7RStGZI/wByTGzrufrT0nhaLn2kqeRbSOWGOIAaCkqBMHPoF+dBU+AbCXN1dSpHEl48c8UMTrIqqI9OvUvlJfZjj0qt4zwOC646EuYklQcPDhWGQGFwwyPkTWl8NeHzZrLEr6rfmGS3Qg6oVfd4tXQoG3X41UeIOEXi8QW7slt5P9t9lZJndP8A1TJldI+H40ECHh68N4lbxWuVtr0TB4CzFY5Yl1h4wc6cjYjpVN/qFx53u9NvIi/oxVvXVmVebNkfcgEgk8rX0z1IxWj4dwG8kuRecQMJkgjdLWCAtoUuPMzyPuWIwvoOvupHAPAUPK138EE11K7zzO6K+HdidCk/sgYH1qhXiu1tr7hzXDIsii3kuIGOfKWiyCMd9h17rUXwyLew4SlyI0T/AG0c0pUAGVxGCuT3JZsD+anOF+GJ4bS9sxpMTc0WZLdEmQnlsOwVz195ou/CcktpYW0hQRQ8lroZJL8lBiNdt1L9TtsKDH/6f8fSO9CG4WU3yGebGrEd3ln0gkdDGdPxWvRePqGt5UaRYuYhhEjEAKZBoHUjJydh3pjxH4bW5iVEIieORJ4pFQeSRDkHSMZ2yPnUnjHCY7mFoZxqRwM4ODkHIII6EEAiqMrwGxks71bT7TJPEbUy6ZAMxGN1jTTj2VIJGP4at+OW+soqgayTv6KOpPu3pzgfhmG01GPWzvjXLK5eRgvQFj0A9BU5xXHdpm7C4XxWscvTeqrhlq0etW3GdSkd+x+B2pVpYaJZpMjErIwUKBp0oFbJ/aJO+T7qmtXK3p1TVhMMfETK+q9p+36it2vSsJbe0PjW8rpWRRRRWQUUUUBRRRQFFFFAU3MuVYeoI/CnKKCkip9afuLTfK/Mf2qOKy0cBrtIBpVUFJNdNJJoOGkMaUabagQxpBpRpBoEmkNSjSGoGmpDU41NNVQ21MyU61Mu1UMmkk10muRxlmCqCSegG9Xom8Kh1yKPfn5Dc1tqqeCcH5Q1P7ZGP5R6Z7mrapUFFFFQFFFFAUUUUBRRRQFFFFAU1Lbhvj607RQQJLVh03/z0pvNWdcZQetTi9VuaSantaqe30ptrEdifzodQmNNtUxrBuxB+tMvZv8Au5+BFFRSaQxqSbR/3T+H96SbJ/3T+H96CKTTZNSzw6T938R/eufoqQ9h/wAhQQWNNOatBwKQ91HzJ/pTi+G/3nPwUAfic0RQO9ICFjhQSfQDNauHgES/s6j/ABEn8OlTo4QowoAHuGKp1mLPwy7byHQPTq39hWhsuHpEMIuPU9Sfiak0UQUUUUBRRRQFFFFAUUUUBRRRQFFFFAUUUUBRRRQFFFFAVw0UUHKBRRRXaKKKI7RRRQFFFFAUUUUBRRRQFFFFAUUUUBRRRQFFFFB//9k=">
            <a:extLst>
              <a:ext uri="{FF2B5EF4-FFF2-40B4-BE49-F238E27FC236}">
                <a16:creationId xmlns:a16="http://schemas.microsoft.com/office/drawing/2014/main" id="{5A9CE35D-8A5F-AA4B-903C-DBD87AA0CFCB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1041400"/>
            <a:ext cx="2143125" cy="214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42" name="AutoShape 4" descr="data:image/jpeg;base64,/9j/4AAQSkZJRgABAQAAAQABAAD/2wCEAAkGBhQSERQUEBQUFRQUFRYQFBQWFBQWGBUVFBUYFRUXFRQYHCYfFxkjGRUUIC8gIygpLC0sFx4xNTAqNSYrLCkBCQoKDgwOGA8PFSocHCQqLC8uKi8pLCwvKSksLSkqNSwpKTUsKSktKSwsKSoqLCwpNSouLCksLCksLSosKSkpKf/AABEIAOEA4QMBIgACEQEDEQH/xAAbAAABBQEBAAAAAAAAAAAAAAAAAgMEBQYBB//EAEAQAAIBAwIEAwUECQMDBQEAAAECAwAEERIhBRMxQQYiUTJhcYGRFCOhsRUzQlJicsHR8AckkoKy4UNjosLxFv/EABkBAQEBAQEBAAAAAAAAAAAAAAABAgMEBf/EACkRAQEAAwABAwQCAAcAAAAAAAABAgMRMRIhUQQiQYET8AUycZGhsfH/2gAMAwEAAhEDEQA/APcaKKKAozVRe+IkXITzkbZ7Z+PeqS44zK/ViB6LsP70GukuFX2mA+JAqK3F4uzZ+AJrJBzSw5oNR+lh2U/NkX+uabfjOOgX/ln+lZ0NSg1FXZ42ewX8aT+mX/h+h/vVSGruqoLT9Lv6j6UfpZ/UfSqwNXddDi1Xich7r9KeF5L6L+P96qYn3qck4xQ4ki/cdVU/Akf3ro4t6ofkRURph60y0lDizXi6dww+X9qeTiUZ/bHz2/OqMvXDihxpFcHoc/ClVlwndSQfdT0fFJU6nUPf/cU6caKioFlxhJNvZb0P9DU+qgooooCiiigKKKKAooooCq3jjty8L36/AdqsqiX6Zx86DJ3Z32GF2AHp7qj1pm4crfGoM/AT+yaKqAaUrU/Lwpx2zUdoGHVT9KBzVRrpjVRroJAeu66jh67rqKka67rqNrruugkrJTglqFza7zaCZza7zKhiSlB6glh6VzKiq9OA1RJElcL0xmm5J8U5TqRkA5OwH+bVoOFXWuME9RtWNkmLGre341yFVcZzlj9cVrjLT5rtUkHiuM+0GX39RVrb3SuMowYe41A9RRRQFFFFAUUUUBUa87VJqNe9qBqGnqZip8UUaBSDbg9qcooI72CHqB9KYfg0Z6qPpU+uUFYeARf5mmn8Px+/6mrY0y9BUngaep+tJPBE9W+tWRpBoK88HT3/AFrn6KjHr9anGm2oI32GMdq5yVHanWppqo6ZVHRB88n+tMSSn3D4DFdemnO1VDbMT3qLIakmor1qDkQ3p29YZGeyj+tNxda0PCOFRyhmkUMQQoznppB9ffSjMc4U9bXZU5QkH1Fai98MxFToTB92ayV1ZaDtWfUNhwfjgk8r4D9vRvh7/dVvXm1tcEEdiOh+Fbng3Eeam/tLs39D86gsKKKKgKKKKAqNejpUmqnxNKVt5GUkEKSCOo6dKCSlOiqa144DdNbsAGLTCPf2lhW3Zvn/ALgfJTU+x4pFMqmJ1bWpdR0JVW0MdJ3wG2+JFFS67XKKDtcNGa4aBLU09OmmZDQMtSTSjSDQINNtXJ7lE9tlX+ZgOnXrVXe+KrWP27iLPXAcMf8AiuTUuUnms3KTzVi1NPVKPGkLMiokzCSRYVk5TLHlyMHU2Mjc9PSrlquOUy8EymXimnptjtTjU09aU0aivUiSQAEkgAbkk4H1qrPF4mSSRJEdYgxcowbGldRGR3wK1BNhrW+H/wBW38//ANVrIWUoZVZejAMPgwBH4Gth4fH3Z/nP5CpkLSsz4nscEOOjbH4+vzrTVD4tba4XHuyPiN6wPPJVq38P8R0SAnofI3wPf5GqqU1y2bB+NB6aK7UThVxrhRu+MH4jY/lUugKKKKAqn8Wti0mJ6CN2J9yqSauKjXwyN/h+FB5pxW8/3sV1EQywy3F3qU5DwGLhyzEY6jkyyN/0iq1pJmPDYLdxE91Be2nNzvGguUkkdP3n0RMFx3bPavQbfwtCrqyKFRUljMQHkKzJDGQB+yAsCjA23NZSbwJMsVpDH7drb3XImG4SZbmGW11HtqVSp9xcUVL8TcOeObh1paXclmnKuFDhlbUYli0Bw5w53Pv3NP8AGL3iFpBaRRzwXF1PcmDmyxFEZDHJIuVjPlPkAyM1U+JL6yvX4XLfBFglS7DpM2gRyhI1KMcjDLICvyqwveG29uOEpZYMA4jldMhlHnguM4fJ292dqCdwXxfcLcpacTgSCaUM0EkTl4ZtAyyAndXA3wf7Vf8AHOItDFrjQOxZEALBFGtguWb0Ge2TWd/1IkA/R4H608RtjGO+xPMI7409fiKtvGcebKYjcoFmGP8A2nV8/Raxn7Y2xjO8xtVHFPEV3E2mT7FGSrSYLzSMETJLFUXoB379vSozcYu2gM4urTlKd2jglk0jbOoE5XGcnI271Upe6+MsNgrs8Rx+0DCQur17bbdvSongGR1NxGudDwyFc4BMkflyqnOcasEb9s14JtuWXO3nbP8AZ4psty52/mFS+LpCNZurgx5WNzHawx6dQJDBnZjuFPbfBGaVx3iCxRwPzby4imBZX+08pTg+ZdKrqyPfj07VQ8HWWdJkjVpJnMLAnSdKqzaj5+hGrr2z2q78V8Ca24dbK7a2jlJbbyjmqxKg9dIP1rnM88sLk5zLPLG0jg9krzRI9rBouImljlZnuHUaCU1l2wD1yMAH61VR8eks7pkYxtGjNFIIoUjBXozLhQVYdfiMelXPg+d4DBNI+uK5RLNQMZSRJGCKV7qBqOf4qRxrhK3D3sMTfexzLdJHnBfVEvOA9RnGPQ/GunLcJcfK8twlx8uxqUsZXZ2lMd6hEjsXyscsYVlOcDyn8a1XiPiZtrWecKGMSNIFzgEgdM1iuC6n4ReppYcssy5GOyyEbjqCv41oPGsurhNw3rbZ/wCSg/1r16L7fp6dF9v0pJfGXEIYxPdWUf2bys7RS6nRG31acnpkZ2+laHxDxgQ2cs6HOI9Uf8TP5Y8D3sy1H8R3iQ8LkMnT7LywD+0zxaFUA9SSRWd4xw+aSHh1hG6xyrHHcSMQWCC2jRRle+ZG/wDjXpela8GZb7hypdAsccmdSSCZIHw2SD3KA/Os3GYoOCJkCNZxGshA3bmSAOTjdjyw1W/he1ktbi7tppDK0ii+WTSF1NJlJfKNh5wtJ4LwmQwcOEiYWBGkkDYBEnLKRjSd/wBtz7tIrQs/A11zLKA75VeUc7H7tjHuOxwor0fw/wDqj/O354rAK6Wqyb5MkjzBdvafGQP4cjr6tjqQDtvBkmqzjbOdZZ8jodbFsj61i5Twz6p3i8rhFdoNRp5txCLTI6+jEfjUcHerPxMmLh/fg/UCqrNBtvCs+UZfQhv+Q/8AFXtZXwlJ52HqmfoR/c1qqAooooCo950HxqRUe86D40DMVOimY6eFFReIcIhuF0XEUcqjcCRFYDPXGRtVRf8A+n9nLbJbCMxxRy/aEWF2j0SEMNSkfzNt760VQeJ3rRjIXK4xkHdT2yPSuO7bNOFzy8RrHH1XkUXAf9N7W2nW4DTzSqCsbTzGXlhuvLBxgkZGd+pq847Brtp1HVopFHxKGo/BuKAqseliwGCQMjHYk9qONcd5LRxJE880uopEpRfImNbu7kKiDUoyepYACuej6jD6nX6sL7VM8LOysPeCJmtbuC4tlmSOJpInkVQxRcHLD2WxlTn0Hpvzw1d2tvJNPJcwGaYsqpHrdY9Ta8EgZbcjcYG21avhjW02sfZ0iliblyxPHFqQkahuMhlI8wYHBHwOLNhGqlgECgaywAxgDOcjtgE1MdFmXfZ5Josvex5p4dhSC456vNKfPrSKznIOs9FZ8Y3wc+6rjj9094gj+w3mkMH3McIbGcA6snG+a1dvxWORtKNqPLjn6HGibVy2BOxzpNPmtY6OY+nvs1NPMfT32ee2vheccvRaRIYiGRp7qSQqdWvOiMAe1v07VYweFLgMXNzHEzZLtBbRq7Fjk5kbJ61rjTUjADJ2A3ya3joxjU0YxnZPBsT7zy3ExI0+eZsY9NKYFSeM8EWe1ktslEePlZAyVUYxgHrsMU7e8eiikWORguuJpxIzKqaUeNN3J6kyrj51KklAXVnygasjfbGcjHX5V1xxxx8RvHDHHxGRs/8ATyJJEknnubposGMTyakUjGCI8Y2wPdV9+j4+cZtP3pQRF986A2oKBnAGreoM/iTzaUQBjkKJHCEkKHICKGbVpIOkgHcVn+JeK5dORncBgqhYwRzOU+XJZgVOM7L16jFZu3GMZbcY1V5dJHvIyr6ZIBPuHc/Ks/xLxJpVzGMaFDtrwGwzBVIizqAJI3bA9xqnuGdJYX1hoptKsyr+/K/LfWx17iNQQWOd+uaf8RwubiZVX9dDFGCQx3VpH8qjdyPINvXtUuy2ezF2WxHbMj5c6lkVZU1E58k6jL+pIVthgKD0HU+v+Dbbl2UKfugrj0wTt8unyrBcD4AFKu46ewpIYgFtQ1NjfBOQBsDuSx6ej8B/UL8X/wC9qYYc961qw571Y0Giiujswni0/wC5b+VfyqlBq18Vv/un9wUf/GqgGitP4Tb70fysPyNbCsb4UH3o+DflWyogooooCo950+dSKYvPZ+dBHjp4UxHTjKCCD0O1S+FdEo1Fe4AY/A5A/Kmr605i6c4BILeuB2H4VQW7yC4Ko+SSY9Tb5C9veRirjiF48S6tIYYwSNiD649K+Th9bhv07Ltxsktl/sdrruNnKLCx5TNpOUbBHqCNsZ7iq7jsMsdxDdRRtMEjkgliQqH0SMjh49RAYqY8FcjIY43AFP8ABuJ5VYyrEjbIGRjOxO+1HEPESRXcFsynNwkjLJkaQUxhT723x8MV6foM9WemXT4+Pi+eM7JZl93ljeIcClurtLia3ZYpLq2QwuAWEVtDc5kmCkhQXlAxk7AZ64q24dwnFjeQcshDLeLFFpIGhmYxhF/dydgNvSray8SxS3FzAhOq1KCVjgJlwTsc9sEHIG4qwDgjIII65ztj417nN5dHwOOS3lZY5AYeFwGEDnJpuEE5JC7EyK475xk7bikXkMz3UjO5S550P2duXdNIIisZHKVGERjJ5mvV/Fn9mvSxxBGleIEmSNUkYYOwkLBTnpvob6UmC+VzIqEkxPy3GGADaQ2MkYbZhuMjr6Ggyvjy2l1QtAHPND8PcJq8qXBXEhI9kJobzdfN8azJ4TcmINIrlYZ47KRWhaYvBarKElMAYc1DLIhIBOdIJBwRXqbGm3NUea8O4S8MsLtZzTxCO60pyYl5bTSx6dMDPiNWCPhScgPuB21fCOGmGwjhk9pICjAHOMqfKD3C6sfKrSfiESAa5I1y3LGp1GX/AHRk7t7utRLjjsCzC3aVBM3SPPmORkDHYn0O5FLPZL4YCytJCI+dsFuefrPkUQmFSrK5wMZUjSNyevfLtlwTXZcnlsZWwnMQagIklMijmNpQbk7Anf12qwj45aJKFgi1IkUshbkyMzaHjROQ7jzqWkYZU4zjcCk3PiuZ2U28WCiXXOikkUBWt+Qx+8j1BjpfAwcZY56Vwx08815sdHPKVDwB2LGVsasHAw5GGLoQxUKpUtsVTOw3p6SSC1wWwusMzSElmwilyXcksemO+5rNr4gmZ/uSyqZTOdRj0kTXAjWNy51BdIYAICdTL0xT/GrCSS7cxxO0ikYk9gCExxYVJW8qtr5xGNwRn0r0Y4SeHeYyL/hfH+bOI1Xysrurk4LBWUKyqRnSQTucb4r0PgX6hP8Aq/7zXnPh7w8YmR5H1OI1iCrnlgYAPXdjkdT2PTck+j8E/UJ8D/3GrkqfRRSJpQqlj0UFj8AM1hXm/iCbVczH0Yr9Nv6VAQ0iSfUWY9WYt9TmlwDJqq1nhBPvCfRD+JArXVm/CEOzn3BfzNaSogooooCo957PzqRUe99n5ighyTaVLYJxuQOuO+Kb4XxASL1GrLbZ3xqONvhilhtSsF67qPiV2/MVG4Zw4R61IBzjzY6qRgj6g14dmW7+fD0f5eXv9/TrJPTe+UsxoWCYwVxIMdtz/bf40q+teYunOASCfXA3wKz8WtbgiNj7RjDNkjA3xv1x0q6v7p4l1ABgBhuxB9celePV9Vht1bf5NdknZf8AT/xrLCyzlFjYcpm0HKMBtnoR+YOfwrPeMeBzSzJNAupoIWkj8wUmaOeGZI/+tY3XPTzb1Z8G4plRGVYkdxgjBPf0pXEvESw3NvA6ti4D4kHsoylQiv8AzFtIPrgd69n0GzVnpl0+0+Pjv4Z2Sy+7BHw1PGs/Mh5nPWyklZo3mUStNcTTsYUbMoR5EBTOMEHcDFNWlqMRrdxTfY1uLktH9mmiUc2OJrZvs6ZIjzzsAZCsRnB6eiWnG45ebvo5M7WpLlQC6BfZ33B1DHepbHB/Cvc5vNW4OsouHaO4HL4dA8AlaQSK6faWjZipGqVcLjOSNW+5OXZbeSeflzc4xtxBQw1SKDEeGhipwR92XzkDAyT616ET/n+f5tSGPxoPKr2zccqOUf7RJL5FWaK5mjDJc4hDLEwfaIHQWJHXG+K0MnDbn9GsgkZx9ikjEbwtz3cxOF1NzDht1GnBO2M1sc/GmZZQBknbGao844p4XdWVUgkaJ7JIFSKO3bTKSTMHMwPJLFlYyAE+U5yQBUi78P3TXAARuWlxDLkTRIjIkaxs5AXXJP7XmfAAUY7VsU4vGRGWbltMMokuI5DtkjQxzkelVDeN7PliQzKFLvGOrbxtpYkJnCDY6jthlPeqKSPwldNGkUkkCLDbm0j0CRuYNcRLSDy4VkiClAf2m3pyLwGgBDTSAEyErCqQppmWNZIwoBxGREMDIIBO+d6uF8VQGUxAvs7Qs+giMSIjSMms7FtKMds1S8f4/IFtJolwkivMUZyhJMa8pWCg5GZASPzxRFwOCwKyuIk1IzujaQSrSbsVJ9nPupPEeKxwLqkYDOVUZ3ZtJYKoHcgVm7q9uJJDDLMF5csUEhhUx83mzxJnJJZPJI4wD1AOarrHgMzLHykYB1jZ3dv2soza2bLtkKBgdSqAkBd9j0Kwl1KjYI1BWweo1AHB94zWy4L+oj/l/rWN4fGVVFOCQqqSNhkAA4HpnNbPg36iP+UVnITazvjbiPLtioPmlPLHw6t+G3zrQk15d4w4xz7g6DlI/IvoTnzH5nb5VgVuqp9nH+NQLdM1ecNtSzKo6kgD51arZ+HINMAP7xLf0H5Va0iGIKoUdAAB8qXUQUUUUBUe99n5ipFQ+KviJz6DP0Pas5X0zopeHsyvPjdVYsF7n1IPpgEY91SuFcTWQYzhsscHrpySPwIpyFw2rT1Hlz8sj6FjTXDOHcosvtAhSGx7sMPr+dfLww2688JrvcPu7+7+He3Gy98pLhC2jG4AlGNsHVjI9/8Aeu3trzF0k4BIzjrgb4FUAjZbjETFRq5YY7gd9Pvq5vriSNAwAcAebOx+Ixt8qxp+qx269v8AJhyT2vPzP7/wtwss5RZWAjYlD5GHTPRh6Hv3+lVnHuAG5nUMCIjbTxM6kBkkaSB4mUfvAoWB7FRTvBuJkgIVZiCdxjGCc756d67xfjrxTxQxQGZ5Ull2kRMLEUB9vY55g/GvV9Bs1Z6ZdM5Pj4vwxsmUy+5hrTgkqM8nE7R7hWku1Iji5w5j8gLOsQ6CRY3AbHlz2pseHJRbXD3MTm5hgsRE+XZldI118tgd3HRmHXBzttWyHjNCseILhnd5ojCqIZEe3/WBhrA22IIJzkYpTeNLflLJmXzSm25YhkMqzBSxjaIDUrYBOPTHXNe9zZ3xlqWa1F+6m3aefUIVnQcoQsQJ9LEsudOSMDrnaqOzsJ5RIU555drcS2ALSDOLhxasQT5mC+zr3xpz2r0G2khu2jmCyhoGbRzI5oSC6aW8rgahpPoRU26uVjUtIwVR1ZjgDJwMn4kD50HknE5IsJ9k5/2TXZpcj/cAtOZ8sF1eZpDFzNen+DvVpwnhEctypjhf7FzpJYEZXWMFYIwxEbY0pzQSoIwWXIFb/iPDkmCiUFgkiTLuRh421Idj2PbpS5G+v+Yqjy2Dw3McLLDMTJFaKjKkH3YjVdeueQF7cq4Z8KN8+tPX3hu8lV4lj0KwuoQwmSMHmTvKrSaQXeLS4xGP2gdQxitnJ4ih5rRl1GiL7Q8mpNCqJDGQzZ2YEHY00/iW20xsJkYTMUiKnXrYEKQunOcFhn03J2oM/wAV4BIbUwkfe3F4ZwYwzLEJGDSF30+UCPmLk9c471ecT4LFNpEgJVVdAucDS6hT03BAAwR0qqm8eR8w6FdkEYZMry+a8kyxxGN5CFMbZbzZA2+t1ZXZkjVyhQsMlCVJBBx7SnDDbII2IINVEWz4VFCoWNRsOpJZj5tWWdsljqOck9alE11qTWw9b9RWw4QPuI/5F/KsfB1q8TiB5Sonl0xjUe+w6L6fGs2CL4w8Q6FMMR87bOw/ZHcD+I/hWES3q1uELMSaSlvU4G7eDFa/wpw/cyHt5V+Pc/0qk4fYl3Cr1P4DuTW9trcIoVegGP8AzUodoooqAooooCo3EUzGw9RipNMXnsGpZ2cFBaIyyzFentBD0Zj1Oe26kU9wniivkE4bUzYOehOevuqUg7jrjFMcO4fyiwG4YDc46jOR8DkGvmfwbdWzCa79vcu/v3d/VLL1Id1LCMgdOYD7ww3H50q8tuYpUnAOM464znHurPyQss/3RKLr5YbqAW3IHuz2q6vZpI01Lh9I82dif4hj8sVz0/VTZjt/k1+09rz8z/v5XLDlnK5aWAjcmM+RhgjOcMO4/GqbxF4Z+1Xds0gflRx3AZkleJg7mLRgowYg6XqVwbiZxoKsxyTkY2BOd8+8mptzxIJPDDpzzllbVkYXkhOo751/hXo/w/Zq2apdM5Pj4Y2zKX7mLtreSyMBeC4eOC5v1ykbTSNHN5opGK+Z8g4LHfI3qPd8NmmmSYLNbrPxGJ0wiiRI47OSLnOjKwQuR+0OmnO9b5b4a3Ugry9PmbSFbUpbynPYA56dKabikfOWEHLvG064GVKKyqTq6dXWvoOZqC2eOIq0skrYYhyE19NgAiqpPpt3rycxI9ndIA8qiGGaSVZLvBkWZdRnhk3jnKlyQjMMKdhha9kaol1fKjRo7ENKxSMb+YqjSHf+VSaDzW9uM36vGCGS+hUnN08otsojE4HKjtyHGAdROrc5Jw0eASiK2e3jkFxLHfrNJ59RzG4iR2J8ozpCZwAcYrfcT8SxQycpuc0mgS6IoZZcKxKhjoUgZII3qFL4yhIiMIlnMwkZFijLNiJgkmpW06dLMAc4oMZccLLSvJZ2LxRcm3jIaBEbUk/MZkhcqHkVdPtbEgnfAqdwrwzM7nnoyKWvSWZ4jJpu4oUU4jAUONMgOAAMdxvV5L4uVliMEUkryySQiM6YnR4lLSCTmHyEAf8A7mrOwmkZMzR8psnyaxJgdvMAB67VRlh4XuXUc6WBSkKWyhYuajLG6sWkSTGdWkeUdMDB3NXPCOFi3gSJTkKDvgKCWYs2FGyjLHAHQYFWj0w1WIYeuGuvXK2HrfrQbk7eYgjai26ipi+G5mJI0gE5BLdj06VLeCrCjO/TvjGcd8Z709FZmWTESnHoTnHvY9qvLTwmBvK+fcu34ner23tVjGEUKPd/X1rFoi8K4UIV9WPtN/Qe6p9FFQFFFFAUUUUBTN37DfCnqZu/Yb4UGW8TcXe2iWSMAkNISp6MEtbiUAnsNUaHI9KmcN4zm3WW5AhbVyZFY+VZRJySFY41KXxpbuGFQvE0irHG8iF40kZ5VAzmP7NOr592GNMcGtxecOkt2fWAZ7AShgdQhdo4ZQw6nAjbPqtRWneIEEEbf16/Wm7u35ilSSAcZx1xnO1ed8O41d/ZXvNhdX08NhboxLRxBCYtZUbe2s7+/wAtXMN7e2MkQv5kureZ1gMyxCJ4JXOE1quzRsxC56gkZrGWvHKWWeVlrSW3DhG5KbKy4K+hHQj8aq/EKTLcW08MDTrGs6OqPEjDmiPSRzGUN7B6GpfDePiZ7tdBX7LMYDvnXiNZNQHb2sY91Vt1/qNZRRW8s0pjS6Tmxao3PlGnOrSDpxqFZ1asdU9OE5Phbe+VRdcIe4ug8ts4ikubWVkkVThUs50YOqkqQsmgEbjcVTcS4JcCQLbxusUSXmYlDJzLdb1HFvG4I5euMNjHUDAwDkekcN4rFcxiW3kWWNtg6nIyNiPcR6Hei44jEjaXkjVsatLOqnHTOCemR1rqy80Ls95qR+XK9xEbb7u6MhtCsZVQgIiEJTWGDDY6icECu8GMRu7Egym75kxvwTMQsv2eYecN5V82Qmn9nptXpokyMg5B32OQf6GktJ6n4ZPf3e/b8KqshxHhk0vE35M8luBaQgukUb6vv5fLmRSAR1233qg4RM1s1o8sNw3LTiELmOCWRmka5Qh2UA4LhWf0322r0a5uUQZdlUerMFHyzTMV7HJnluj6cZ0srYz0zg7dKIw3/wDNvPNFJNE4SW6uLp01FGiRrdYog5RgQx5YJAPfB71rrOySFBHEulFzgZJ6nJ3OSdyaejuUcsFZWKNocAg6WwGwfQ4ZTj31yeQKpY9FBY/AAk/lVCXqOxqn4B4nku2BFpNFAycxJpGQas40gIN9wSc57U/xLiiKrqD58FcAHYkYrnt246sfVleLMbl7RJLZ3HQ75+PSqqz8QiS5kgVHAQNiU+w7RlVlVfUqXQH35o4XeM4VQo0oAGY9/QAf50qq8O3CtfXKr/6XMUDUTy9U2py4I9uWTW3XZUWmjfN2Ezhlj6bxsLfrW7i9kfAVhLfrW7j6D4CuuTJVFFFZBRRRQFFFFAUUUUBTN37DfCnqauvYb4H8qCrQZG++a5wvh0VuixwRrHGpJCIMAZOo4HvJzRCakLUaZO58NTJw9EQK89tcG9hUHAdkuHlWPJ6Fo3K+4kVUeKPGlvf24tLMs9zPLEnJMbq8PLlV5GlBGE0BDmvRaQIVDFgq6j1bAyfiepojLeGyBc8XBPS6Dn3K1rHgn0Gx391YF+LvawcEnSHnmOxumaLVpymhNTZwei5bGO1ekeIvAttevzJearleU7RStGZI/wByTGzrufrT0nhaLn2kqeRbSOWGOIAaCkqBMHPoF+dBU+AbCXN1dSpHEl48c8UMTrIqqI9OvUvlJfZjj0qt4zwOC646EuYklQcPDhWGQGFwwyPkTWl8NeHzZrLEr6rfmGS3Qg6oVfd4tXQoG3X41UeIOEXi8QW7slt5P9t9lZJndP8A1TJldI+H40ECHh68N4lbxWuVtr0TB4CzFY5Yl1h4wc6cjYjpVN/qFx53u9NvIi/oxVvXVmVebNkfcgEgk8rX0z1IxWj4dwG8kuRecQMJkgjdLWCAtoUuPMzyPuWIwvoOvupHAPAUPK138EE11K7zzO6K+HdidCk/sgYH1qhXiu1tr7hzXDIsii3kuIGOfKWiyCMd9h17rUXwyLew4SlyI0T/AG0c0pUAGVxGCuT3JZsD+anOF+GJ4bS9sxpMTc0WZLdEmQnlsOwVz195ou/CcktpYW0hQRQ8lroZJL8lBiNdt1L9TtsKDH/6f8fSO9CG4WU3yGebGrEd3ln0gkdDGdPxWvRePqGt5UaRYuYhhEjEAKZBoHUjJydh3pjxH4bW5iVEIieORJ4pFQeSRDkHSMZ2yPnUnjHCY7mFoZxqRwM4ODkHIII6EEAiqMrwGxks71bT7TJPEbUy6ZAMxGN1jTTj2VIJGP4at+OW+soqgayTv6KOpPu3pzgfhmG01GPWzvjXLK5eRgvQFj0A9BU5xXHdpm7C4XxWscvTeqrhlq0etW3GdSkd+x+B2pVpYaJZpMjErIwUKBp0oFbJ/aJO+T7qmtXK3p1TVhMMfETK+q9p+36it2vSsJbe0PjW8rpWRRRRWQUUUUBRRRQFFFFAU3MuVYeoI/CnKKCkip9afuLTfK/Mf2qOKy0cBrtIBpVUFJNdNJJoOGkMaUabagQxpBpRpBoEmkNSjSGoGmpDU41NNVQ21MyU61Mu1UMmkk10muRxlmCqCSegG9Xom8Kh1yKPfn5Dc1tqqeCcH5Q1P7ZGP5R6Z7mrapUFFFFQFFFFAUUUUBRRRQFFFFAU1Lbhvj607RQQJLVh03/z0pvNWdcZQetTi9VuaSantaqe30ptrEdifzodQmNNtUxrBuxB+tMvZv8Au5+BFFRSaQxqSbR/3T+H96SbJ/3T+H96CKTTZNSzw6T938R/eufoqQ9h/wAhQQWNNOatBwKQ91HzJ/pTi+G/3nPwUAfic0RQO9ICFjhQSfQDNauHgES/s6j/ABEn8OlTo4QowoAHuGKp1mLPwy7byHQPTq39hWhsuHpEMIuPU9Sfiak0UQUUUUBRRRQFFFFAUUUUBRRRQFFFFAUUUUBRRRQFFFFAVw0UUHKBRRRXaKKKI7RRRQFFFFAUUUUBRRRQFFFFAUUUUBRRRQFFFFB//9k=">
            <a:extLst>
              <a:ext uri="{FF2B5EF4-FFF2-40B4-BE49-F238E27FC236}">
                <a16:creationId xmlns:a16="http://schemas.microsoft.com/office/drawing/2014/main" id="{D2750AAF-61E2-D247-9A1F-9C45B0E91A79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722313"/>
            <a:ext cx="1476375" cy="147637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43" name="61 CuadroTexto">
            <a:extLst>
              <a:ext uri="{FF2B5EF4-FFF2-40B4-BE49-F238E27FC236}">
                <a16:creationId xmlns:a16="http://schemas.microsoft.com/office/drawing/2014/main" id="{A49B4375-FB63-8E49-8D50-041AC4F2075C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77875" y="2349500"/>
            <a:ext cx="1273175" cy="5064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Tim BL Roadmap on </a:t>
            </a: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Semantic Web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(Sept1998)</a:t>
            </a:r>
          </a:p>
        </p:txBody>
      </p:sp>
      <p:pic>
        <p:nvPicPr>
          <p:cNvPr id="21544" name="Picture 6" descr="https://courses.washington.edu/info431/SP2012/images/LOD-mug.jpg">
            <a:extLst>
              <a:ext uri="{FF2B5EF4-FFF2-40B4-BE49-F238E27FC236}">
                <a16:creationId xmlns:a16="http://schemas.microsoft.com/office/drawing/2014/main" id="{3231D263-C21A-C34E-B027-9319F6E73E8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54913" y="1449388"/>
            <a:ext cx="450850" cy="4492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45" name="64 CuadroTexto">
            <a:extLst>
              <a:ext uri="{FF2B5EF4-FFF2-40B4-BE49-F238E27FC236}">
                <a16:creationId xmlns:a16="http://schemas.microsoft.com/office/drawing/2014/main" id="{2678D60D-A9F8-A149-BF07-DA2B797143A0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1709738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Tim BL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LOD principles</a:t>
            </a:r>
          </a:p>
        </p:txBody>
      </p:sp>
      <p:sp>
        <p:nvSpPr>
          <p:cNvPr id="21546" name="AutoShape 8" descr="data:image/jpeg;base64,/9j/4AAQSkZJRgABAQAAAQABAAD/2wCEAAkGBhQSEBUUEQ8VFBQWGBcaGRQYGSAdHBcfFBkWHxscFhgYJyggGBolGx4UHy8gIyotLi0sHR80NTAvNSc3LCkBCQoKDgwOGg8PGi8kHh41NSk1NTUyLTE0LDQsNS81NTU1MCk1LzQrLyo0LSwvNDAqMSoyNSw0LS4tLCkqLDQsKf/AABEIAGYAXgMBIgACEQEDEQH/xAAcAAABBQEBAQAAAAAAAAAAAAAHAAQFBggBAwL/xABDEAACAAQCBQUMCQMFAQAAAAABAgADBBEFEgYHITFBFCJRcYETFzJTYXKDkpOzw9IINURSVFWRobFCYoIjJDPB0RX/xAAaAQEAAgMBAAAAAAAAAAAAAAAABAUCAwYB/8QALBEAAgECBQEFCQAAAAAAAAAAAAECAxEEEiExUUEFEyJxkRQjMmGBscHw8f/aAAwDAQACEQMRAD8ANfLU8YvrCFy1PGL6wgXatNW2HVOFU06fRI811Ys5LXNnccDbcBFn70OFfl8v1n+aALVy1PGL6whctTxi+sIqvehwr8vl+s/zQu9DhX5fL9Z/mgC1ctTxi+sIXLU8YvrCKr3ocK/L5frP80LvQ4V+Xy/Wf5oAltJNK5NHTtNZg5GxUUi7sdwHR5TwEVKZo/PqJD1eLVE5ZYUzBSSCVCqBfngbS1uG8dPCGFXoXR0+NUcqRTJKTI017EnPkzFQcxOwFQbdcQmkmteoqEnSZaS0kvmUMAc5Q3FiSbbRv2cYsqFGTSybvVvhfL0IVWpG7zbLSxF1WOUatejp6mnI3TVqDm2cTLsQerML9Ii9autZTT3FNWMM5v3OcbDPb+l+Aa20Hj17w/CsD4QuOIPEcRFnVw0KkMr35IUK8oyual5anjF9YQuWp4xfWEVGTqlwplDf/Ol7QD4T8R50CrXtohSUPJeSU6ys/dc1iTfLkt4RPSY5ougr6n/qSj8x/ePFyim6n/qSj8x/ePE7pHpLJopPdZ7WG5VHhOehR/3uEexi5OyPG0ldkrCgdS9KMWqh3SmopUiTvVpx2kdNyRs/xt5TDWXrNqqZv95Jp56De9NNVivnKGNu3L1xJ9lm9rX4uae/j1vbyCfHjWViSpbTJjhEUXZibACB5X67ZAX/AEaaY7f3kKo6yLk9ginTKjEMbm5RtRT4I5sqX5SeLddzGyngpvWp4UYSxMdoas5pHp2Z2JLUy1IlyxkQHYWQ5g1+gsGfq2dEVBgAbA3A3Hdfs4QZcH1L06KDUzXmtxCnIo6rc49dx1RFaY6ollynnUbtZFLGS202Xfkffu22N79PCLGliqEWoR8iHOhVazPzBdEvopgTVlXKkqDYsC5+6ikFiezZ1kQxw2gafOlypfhTGVR/kd58nGND6K6JSaCVllLdmtnmHwnI/gdAG6NmLxKoxst2Y0KLqO/RE0osIB/0l/sXpvhwcYB30l/sXpvhxzhcF/1P/UlJ5j+8eIGWqV2LVNRVMOS0HNAbwbqTtI485XJHGyiJ7U/9SUnmP7x4H+kE5pAxSl3M9RLm+cjOzHs50v8AeJuEjmckt9vV6kbEO1r7ElrT0ypqqTKl004zCHLMRmC2sRZgwGY3sfJaBpChRe0aSpRyxKupUdSWZkxojgHLayXILZVYkseIVRc5fKdw640ThmGS6eUsqTLCIu4D+T0k9JjPOhuOLSVsqc4JRSQ1t9nBBI6SL3t5I0VR1iTUWZLcOjC6sDcEeSKrtLPmXH5J2Dy2fJ7RxluCDuMdjhMVRPATq+oguNomy0t54H+CzAIO8ALQ7E1GNpMvzXnTQPS51X9ysH2LHtC+eLfBDwlsrtyKAd9Jf7F6b4cHGAd9Jf7F6b4cVxML/qf+pKPzH948c1gaAiuUTJLBKhBYE7pi7eaxG7jY9nV3U/8AUlH5j+8eLlGdOpKnLNHcxnBTVmZmxLRupp2KzqaYhHHKSD1MLg9hh1g2hdXVMBKp3A4u4KoOtjv6hcxo+0KLF9pSt8OpD9ijfcET6jpmTm1qF+goQv63v+0RMsYlgjXK/wCiTt/rlN2jajeXYeuDnHxNkqylWUMpFiCLgg8CDvjVHHTelRKSNjwsVrDRlCwjXLSzABUI8huOzOvYV2/tHjjOnUyvz0uFSmmFls9QeaqK2w2vu2bLnsBMVTWdoOtE6zpAtJmEjJ4trXsP7SL26LWi24Zj1Hg1LIkzQ5mzZYmvkW5Jf7xJFuKjzY3ulSSVSkm29l+8GpTqNuE3ZLqUfEdBlpCO7YpTy5wsQih2KkbRfICV7RF/0Q1lrOmLT1JQTTYJNQ3lzT22KMfukfpcCBBj2JCoqp05UyCY7MF6Lnj5emGKtY3BsRx6OqJs8N3sPePX7EaNbu5eBaGqoB30l/sXpvhwV9DMXNTQSJzeEyWY9LISrHtZSYFH0l/sXpvhxz0ouLcX0LdO6ui/6n/qSj8x/ePFyjI2Ea0cRpZKSJFYUlICFXIhtck72UneTDzvz4t+PPs5XyxiemrYUZS78+Lfjz7OX8sLvz4t+PPs5fywBq2FGUu/Pi348+zl/LC78+Lfjz7OV8sAHnW3hzTcNYqLmU6zD1C4Y9gN+oQIdKsS5RPWaNzSpQA6DLlqrL2MG/UHjEFM1x4qwIauJBBBBlSrEHeDzIjaHHlYWmc1ungf03Ra4GvCPhk7cfX+EHFUpPxRJaFHga+X41PWER9XpHlI7jYsCDmIBAsfutsPaLRZ1MRTpq7ZBhSnN2SNQ6v8PaRhtOjizZSxHR3Vme3ZmtAv+kv9i9N8OKH358W/Hn2cr5YhNJNNKuvycsqDN7nfLzVW2a1/AAvuG+OZnLNJyfUuorKkuCEjTFPWS6LR2nqhQyp7rIkc0qLtnygkkKTfbeMzxpw6RzKDRmnqZKozy5FPYOCVIYoDexB3HfeMTIY4xhtLiWATaydhyUs0SZ0xSFCsrSg2UhrAlWIAsRtB6jGcY0ppKg0iwYPQz2SYpu0jNYMyi5lTfLuKk7Nx3HZnCppmluyTEKOpIZWFipGwgg7jAHmu+NOafaQycLoaecMOkTu6FUKsqrvlk3vlN90ZjXfGnNaGhdRiWH00qmCZkZHOdsot3MjoO25EAQg0dw/SHDXn0tKtLVJmHNAFnUAhXy2DowI22uOwiM/MtjYxo7AqaVo1hMw1U9HqJhLiWp8J8oVUQHaQLXLW4mM5TJhYkneSSe2APum8NfOH8xqvTOe1JLlNSYKlYzsQyogGQAXBNlO87IypS/8AIvnD+RGj9eGllVQ09M1JPMpndgxCqbgKCBzweMACjWxjk2omSFn4VyBkVyFtYzA5Xb4K7AVIihRLaQ6U1Nc6vVzjNZVyglVFhcm3MA4kxEwAodPik4p3Mz5hl7BkLnLs3c29oUKAOUmIzZV+5Tpku+/IxW9um2/jHjOns7FnYsx3sxuT1k747CgDziQGkNSN1XP9o3/sKFADOfUM5u7sx6WJJ/Ux5woUAdBhxVYnNmgCbOmTANwdy1uq52QoUANoUKFAH//Z">
            <a:extLst>
              <a:ext uri="{FF2B5EF4-FFF2-40B4-BE49-F238E27FC236}">
                <a16:creationId xmlns:a16="http://schemas.microsoft.com/office/drawing/2014/main" id="{982C8FF4-6E94-5D44-88CE-33AE3FEC318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477838"/>
            <a:ext cx="895350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47" name="AutoShape 10" descr="data:image/jpeg;base64,/9j/4AAQSkZJRgABAQAAAQABAAD/2wCEAAkGBhQSEBUUEQ8VFBQWGBcaGRQYGSAdHBcfFBkWHxscFhgYJyggGBolGx4UHy8gIyotLi0sHR80NTAvNSc3LCkBCQoKDgwOGg8PGi8kHh41NSk1NTUyLTE0LDQsNS81NTU1MCk1LzQrLyo0LSwvNDAqMSoyNSw0LS4tLCkqLDQsKf/AABEIAGYAXgMBIgACEQEDEQH/xAAcAAABBQEBAQAAAAAAAAAAAAAHAAQFBggBAwL/xABDEAACAAQCBQUMCQMFAQAAAAABAgADBBEFEgYHITFBFCJRcYETFzJTYXKDkpOzw9IINURSVFWRobFCYoIjJDPB0RX/xAAaAQEAAgMBAAAAAAAAAAAAAAAABAUCAwYB/8QALBEAAgECBQEFCQAAAAAAAAAAAAECAxEEEiExUUEFEyJxkRQjMmGBscHw8f/aAAwDAQACEQMRAD8ANfLU8YvrCFy1PGL6wgXatNW2HVOFU06fRI811Ys5LXNnccDbcBFn70OFfl8v1n+aALVy1PGL6whctTxi+sIqvehwr8vl+s/zQu9DhX5fL9Z/mgC1ctTxi+sIXLU8YvrCKr3ocK/L5frP80LvQ4V+Xy/Wf5oAltJNK5NHTtNZg5GxUUi7sdwHR5TwEVKZo/PqJD1eLVE5ZYUzBSSCVCqBfngbS1uG8dPCGFXoXR0+NUcqRTJKTI017EnPkzFQcxOwFQbdcQmkmteoqEnSZaS0kvmUMAc5Q3FiSbbRv2cYsqFGTSybvVvhfL0IVWpG7zbLSxF1WOUatejp6mnI3TVqDm2cTLsQerML9Ii9autZTT3FNWMM5v3OcbDPb+l+Aa20Hj17w/CsD4QuOIPEcRFnVw0KkMr35IUK8oyual5anjF9YQuWp4xfWEVGTqlwplDf/Ol7QD4T8R50CrXtohSUPJeSU6ys/dc1iTfLkt4RPSY5ougr6n/qSj8x/ePFyim6n/qSj8x/ePE7pHpLJopPdZ7WG5VHhOehR/3uEexi5OyPG0ldkrCgdS9KMWqh3SmopUiTvVpx2kdNyRs/xt5TDWXrNqqZv95Jp56De9NNVivnKGNu3L1xJ9lm9rX4uae/j1vbyCfHjWViSpbTJjhEUXZibACB5X67ZAX/AEaaY7f3kKo6yLk9ginTKjEMbm5RtRT4I5sqX5SeLddzGyngpvWp4UYSxMdoas5pHp2Z2JLUy1IlyxkQHYWQ5g1+gsGfq2dEVBgAbA3A3Hdfs4QZcH1L06KDUzXmtxCnIo6rc49dx1RFaY6ollynnUbtZFLGS202Xfkffu22N79PCLGliqEWoR8iHOhVazPzBdEvopgTVlXKkqDYsC5+6ikFiezZ1kQxw2gafOlypfhTGVR/kd58nGND6K6JSaCVllLdmtnmHwnI/gdAG6NmLxKoxst2Y0KLqO/RE0osIB/0l/sXpvhwcYB30l/sXpvhxzhcF/1P/UlJ5j+8eIGWqV2LVNRVMOS0HNAbwbqTtI485XJHGyiJ7U/9SUnmP7x4H+kE5pAxSl3M9RLm+cjOzHs50v8AeJuEjmckt9vV6kbEO1r7ElrT0ypqqTKl004zCHLMRmC2sRZgwGY3sfJaBpChRe0aSpRyxKupUdSWZkxojgHLayXILZVYkseIVRc5fKdw640ThmGS6eUsqTLCIu4D+T0k9JjPOhuOLSVsqc4JRSQ1t9nBBI6SL3t5I0VR1iTUWZLcOjC6sDcEeSKrtLPmXH5J2Dy2fJ7RxluCDuMdjhMVRPATq+oguNomy0t54H+CzAIO8ALQ7E1GNpMvzXnTQPS51X9ysH2LHtC+eLfBDwlsrtyKAd9Jf7F6b4cHGAd9Jf7F6b4cVxML/qf+pKPzH948c1gaAiuUTJLBKhBYE7pi7eaxG7jY9nV3U/8AUlH5j+8eLlGdOpKnLNHcxnBTVmZmxLRupp2KzqaYhHHKSD1MLg9hh1g2hdXVMBKp3A4u4KoOtjv6hcxo+0KLF9pSt8OpD9ijfcET6jpmTm1qF+goQv63v+0RMsYlgjXK/wCiTt/rlN2jajeXYeuDnHxNkqylWUMpFiCLgg8CDvjVHHTelRKSNjwsVrDRlCwjXLSzABUI8huOzOvYV2/tHjjOnUyvz0uFSmmFls9QeaqK2w2vu2bLnsBMVTWdoOtE6zpAtJmEjJ4trXsP7SL26LWi24Zj1Hg1LIkzQ5mzZYmvkW5Jf7xJFuKjzY3ulSSVSkm29l+8GpTqNuE3ZLqUfEdBlpCO7YpTy5wsQih2KkbRfICV7RF/0Q1lrOmLT1JQTTYJNQ3lzT22KMfukfpcCBBj2JCoqp05UyCY7MF6Lnj5emGKtY3BsRx6OqJs8N3sPePX7EaNbu5eBaGqoB30l/sXpvhwV9DMXNTQSJzeEyWY9LISrHtZSYFH0l/sXpvhxz0ouLcX0LdO6ui/6n/qSj8x/ePFyjI2Ea0cRpZKSJFYUlICFXIhtck72UneTDzvz4t+PPs5XyxiemrYUZS78+Lfjz7OX8sLvz4t+PPs5fywBq2FGUu/Pi348+zl/LC78+Lfjz7OV8sAHnW3hzTcNYqLmU6zD1C4Y9gN+oQIdKsS5RPWaNzSpQA6DLlqrL2MG/UHjEFM1x4qwIauJBBBBlSrEHeDzIjaHHlYWmc1ungf03Ra4GvCPhk7cfX+EHFUpPxRJaFHga+X41PWER9XpHlI7jYsCDmIBAsfutsPaLRZ1MRTpq7ZBhSnN2SNQ6v8PaRhtOjizZSxHR3Vme3ZmtAv+kv9i9N8OKH358W/Hn2cr5YhNJNNKuvycsqDN7nfLzVW2a1/AAvuG+OZnLNJyfUuorKkuCEjTFPWS6LR2nqhQyp7rIkc0qLtnygkkKTfbeMzxpw6RzKDRmnqZKozy5FPYOCVIYoDexB3HfeMTIY4xhtLiWATaydhyUs0SZ0xSFCsrSg2UhrAlWIAsRtB6jGcY0ppKg0iwYPQz2SYpu0jNYMyi5lTfLuKk7Nx3HZnCppmluyTEKOpIZWFipGwgg7jAHmu+NOafaQycLoaecMOkTu6FUKsqrvlk3vlN90ZjXfGnNaGhdRiWH00qmCZkZHOdsot3MjoO25EAQg0dw/SHDXn0tKtLVJmHNAFnUAhXy2DowI22uOwiM/MtjYxo7AqaVo1hMw1U9HqJhLiWp8J8oVUQHaQLXLW4mM5TJhYkneSSe2APum8NfOH8xqvTOe1JLlNSYKlYzsQyogGQAXBNlO87IypS/8AIvnD+RGj9eGllVQ09M1JPMpndgxCqbgKCBzweMACjWxjk2omSFn4VyBkVyFtYzA5Xb4K7AVIihRLaQ6U1Nc6vVzjNZVyglVFhcm3MA4kxEwAodPik4p3Mz5hl7BkLnLs3c29oUKAOUmIzZV+5Tpku+/IxW9um2/jHjOns7FnYsx3sxuT1k747CgDziQGkNSN1XP9o3/sKFADOfUM5u7sx6WJJ/Ux5woUAdBhxVYnNmgCbOmTANwdy1uq52QoUANoUKFAH//Z">
            <a:extLst>
              <a:ext uri="{FF2B5EF4-FFF2-40B4-BE49-F238E27FC236}">
                <a16:creationId xmlns:a16="http://schemas.microsoft.com/office/drawing/2014/main" id="{05D68E4B-0983-3B4F-BA81-3D1EB7810C15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215900" y="-325438"/>
            <a:ext cx="895350" cy="97155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cxnSp>
        <p:nvCxnSpPr>
          <p:cNvPr id="69" name="68 Conector recto">
            <a:extLst>
              <a:ext uri="{FF2B5EF4-FFF2-40B4-BE49-F238E27FC236}">
                <a16:creationId xmlns:a16="http://schemas.microsoft.com/office/drawing/2014/main" id="{9DAB6FFB-B6DF-D64C-8F8A-C69C7353EB00}"/>
              </a:ext>
            </a:extLst>
          </p:cNvPr>
          <p:cNvCxnSpPr/>
          <p:nvPr/>
        </p:nvCxnSpPr>
        <p:spPr>
          <a:xfrm flipV="1">
            <a:off x="1466850" y="4329113"/>
            <a:ext cx="3143250" cy="9525"/>
          </a:xfrm>
          <a:prstGeom prst="line">
            <a:avLst/>
          </a:prstGeom>
          <a:ln w="25400">
            <a:solidFill>
              <a:srgbClr val="92D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49" name="74 CuadroTexto">
            <a:extLst>
              <a:ext uri="{FF2B5EF4-FFF2-40B4-BE49-F238E27FC236}">
                <a16:creationId xmlns:a16="http://schemas.microsoft.com/office/drawing/2014/main" id="{F8A7EB29-B7F4-5541-9873-D812CF0455F3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132138" y="4329113"/>
            <a:ext cx="1890712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RDF M&amp;S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W3C-REC, Feb2004</a:t>
            </a:r>
          </a:p>
        </p:txBody>
      </p:sp>
      <p:pic>
        <p:nvPicPr>
          <p:cNvPr id="21550" name="Picture 19">
            <a:extLst>
              <a:ext uri="{FF2B5EF4-FFF2-40B4-BE49-F238E27FC236}">
                <a16:creationId xmlns:a16="http://schemas.microsoft.com/office/drawing/2014/main" id="{78E03791-B0B6-0B4D-8A3A-14118FE2E28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81850" y="2078038"/>
            <a:ext cx="485775" cy="628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1" name="77 CuadroTexto">
            <a:extLst>
              <a:ext uri="{FF2B5EF4-FFF2-40B4-BE49-F238E27FC236}">
                <a16:creationId xmlns:a16="http://schemas.microsoft.com/office/drawing/2014/main" id="{F4D5FBD7-99DD-D04E-9D53-EAC5BC965A1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450013" y="2708275"/>
            <a:ext cx="1273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Tim BL TED Talks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(Feb 2009 &amp;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 Mar 2010)</a:t>
            </a:r>
          </a:p>
        </p:txBody>
      </p:sp>
      <p:sp>
        <p:nvSpPr>
          <p:cNvPr id="21552" name="78 CuadroTexto">
            <a:extLst>
              <a:ext uri="{FF2B5EF4-FFF2-40B4-BE49-F238E27FC236}">
                <a16:creationId xmlns:a16="http://schemas.microsoft.com/office/drawing/2014/main" id="{D02762D7-2A2A-D84D-8E04-40CE86DBC2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388" y="2560638"/>
            <a:ext cx="1273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Tim BL 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Linked Data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(July2006)</a:t>
            </a:r>
          </a:p>
        </p:txBody>
      </p:sp>
      <p:pic>
        <p:nvPicPr>
          <p:cNvPr id="21553" name="Picture 21" descr="https://encrypted-tbn1.google.com/images?q=tbn:ANd9GcQm-AhVsX5tjUKii63fj0IZ5xq9gBPFeBz91AbJvjaI7uZ0arcgvw">
            <a:extLst>
              <a:ext uri="{FF2B5EF4-FFF2-40B4-BE49-F238E27FC236}">
                <a16:creationId xmlns:a16="http://schemas.microsoft.com/office/drawing/2014/main" id="{E385C453-EF84-4B43-8B7A-03F87B4DA2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2275" y="2578100"/>
            <a:ext cx="455613" cy="6715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4" name="Picture 14" descr="RDF Resource Description Framework Icon">
            <a:hlinkClick r:id="rId7" tooltip="RDF Resource Description Framework"/>
            <a:extLst>
              <a:ext uri="{FF2B5EF4-FFF2-40B4-BE49-F238E27FC236}">
                <a16:creationId xmlns:a16="http://schemas.microsoft.com/office/drawing/2014/main" id="{DD70E6CE-78A1-BE41-B813-8BF002803B9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81175" y="4238625"/>
            <a:ext cx="271463" cy="2952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5" name="80 CuadroTexto">
            <a:extLst>
              <a:ext uri="{FF2B5EF4-FFF2-40B4-BE49-F238E27FC236}">
                <a16:creationId xmlns:a16="http://schemas.microsoft.com/office/drawing/2014/main" id="{FD08E077-14F7-4143-B537-6CD7A891D6F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81063" y="4521200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RDF M&amp;S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W3C-REC, Oct99</a:t>
            </a:r>
          </a:p>
        </p:txBody>
      </p:sp>
      <p:pic>
        <p:nvPicPr>
          <p:cNvPr id="21556" name="Picture 22">
            <a:extLst>
              <a:ext uri="{FF2B5EF4-FFF2-40B4-BE49-F238E27FC236}">
                <a16:creationId xmlns:a16="http://schemas.microsoft.com/office/drawing/2014/main" id="{78CBEB1C-7D35-F441-92A8-F0D998BD861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41625" y="1989138"/>
            <a:ext cx="469900" cy="6207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57" name="Picture 24" descr="W3C SW Logo">
            <a:extLst>
              <a:ext uri="{FF2B5EF4-FFF2-40B4-BE49-F238E27FC236}">
                <a16:creationId xmlns:a16="http://schemas.microsoft.com/office/drawing/2014/main" id="{BEB89988-187E-674B-BA1B-72A054746AB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11438" y="1449388"/>
            <a:ext cx="1028700" cy="2047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58" name="85 CuadroTexto">
            <a:extLst>
              <a:ext uri="{FF2B5EF4-FFF2-40B4-BE49-F238E27FC236}">
                <a16:creationId xmlns:a16="http://schemas.microsoft.com/office/drawing/2014/main" id="{B48D7183-B124-7847-B555-17385D0D9B0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763838" y="1628775"/>
            <a:ext cx="1177925" cy="2301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Activity starts, 2001</a:t>
            </a:r>
          </a:p>
        </p:txBody>
      </p:sp>
      <p:pic>
        <p:nvPicPr>
          <p:cNvPr id="21559" name="Picture 28" descr="SW Button - RDF - green">
            <a:extLst>
              <a:ext uri="{FF2B5EF4-FFF2-40B4-BE49-F238E27FC236}">
                <a16:creationId xmlns:a16="http://schemas.microsoft.com/office/drawing/2014/main" id="{2025F096-2C0C-A243-97EC-7FDFFB248D7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238625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60" name="89 CuadroTexto">
            <a:extLst>
              <a:ext uri="{FF2B5EF4-FFF2-40B4-BE49-F238E27FC236}">
                <a16:creationId xmlns:a16="http://schemas.microsoft.com/office/drawing/2014/main" id="{0AC7BC11-8FC8-7540-802C-A9B647D02B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3762375" y="5049838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OWL specifications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W3C-REC, Feb2004</a:t>
            </a:r>
          </a:p>
        </p:txBody>
      </p:sp>
      <p:cxnSp>
        <p:nvCxnSpPr>
          <p:cNvPr id="91" name="90 Conector recto">
            <a:extLst>
              <a:ext uri="{FF2B5EF4-FFF2-40B4-BE49-F238E27FC236}">
                <a16:creationId xmlns:a16="http://schemas.microsoft.com/office/drawing/2014/main" id="{99737244-3037-C247-BE53-98A95DEF5392}"/>
              </a:ext>
            </a:extLst>
          </p:cNvPr>
          <p:cNvCxnSpPr/>
          <p:nvPr/>
        </p:nvCxnSpPr>
        <p:spPr>
          <a:xfrm>
            <a:off x="3627438" y="5049838"/>
            <a:ext cx="3803650" cy="0"/>
          </a:xfrm>
          <a:prstGeom prst="line">
            <a:avLst/>
          </a:prstGeom>
          <a:ln w="25400">
            <a:solidFill>
              <a:schemeClr val="tx2">
                <a:lumMod val="75000"/>
              </a:schemeClr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pic>
        <p:nvPicPr>
          <p:cNvPr id="21562" name="Picture 30" descr="SW Button - RDFa - gray">
            <a:extLst>
              <a:ext uri="{FF2B5EF4-FFF2-40B4-BE49-F238E27FC236}">
                <a16:creationId xmlns:a16="http://schemas.microsoft.com/office/drawing/2014/main" id="{9A610B1B-B29C-1148-8677-94AF386C18BB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551613" y="5497513"/>
            <a:ext cx="720725" cy="1349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63" name="Picture 32" descr="SW Button - SKOS - orange">
            <a:extLst>
              <a:ext uri="{FF2B5EF4-FFF2-40B4-BE49-F238E27FC236}">
                <a16:creationId xmlns:a16="http://schemas.microsoft.com/office/drawing/2014/main" id="{4C3EB35E-24C2-4A43-8FD9-A7348565126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092950" y="3959225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64" name="Picture 34" descr="SW Button - SPARQL - magenta">
            <a:extLst>
              <a:ext uri="{FF2B5EF4-FFF2-40B4-BE49-F238E27FC236}">
                <a16:creationId xmlns:a16="http://schemas.microsoft.com/office/drawing/2014/main" id="{5D473D27-F238-EF48-BF68-F41D66ACE83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462713" y="4637088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65" name="97 CuadroTexto">
            <a:extLst>
              <a:ext uri="{FF2B5EF4-FFF2-40B4-BE49-F238E27FC236}">
                <a16:creationId xmlns:a16="http://schemas.microsoft.com/office/drawing/2014/main" id="{F5025347-9DCE-B64F-875A-FCAC2A85939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092950" y="4049713"/>
            <a:ext cx="731838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W3C-REC Aug2009</a:t>
            </a:r>
          </a:p>
        </p:txBody>
      </p:sp>
      <p:sp>
        <p:nvSpPr>
          <p:cNvPr id="21566" name="99 CuadroTexto">
            <a:extLst>
              <a:ext uri="{FF2B5EF4-FFF2-40B4-BE49-F238E27FC236}">
                <a16:creationId xmlns:a16="http://schemas.microsoft.com/office/drawing/2014/main" id="{40D9B113-1EFD-C641-8165-3A32951336EE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751388" y="377983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SKOS 1st Draft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(May2005)</a:t>
            </a:r>
          </a:p>
        </p:txBody>
      </p:sp>
      <p:pic>
        <p:nvPicPr>
          <p:cNvPr id="21567" name="Picture 36">
            <a:extLst>
              <a:ext uri="{FF2B5EF4-FFF2-40B4-BE49-F238E27FC236}">
                <a16:creationId xmlns:a16="http://schemas.microsoft.com/office/drawing/2014/main" id="{65EECC60-047F-824C-AC3B-D8A598C412B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272338" y="4959350"/>
            <a:ext cx="727075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1568" name="Picture 38" descr="SW Button - OWL - blue">
            <a:extLst>
              <a:ext uri="{FF2B5EF4-FFF2-40B4-BE49-F238E27FC236}">
                <a16:creationId xmlns:a16="http://schemas.microsoft.com/office/drawing/2014/main" id="{272E58F6-1377-2845-866C-9F408365A4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211638" y="4959350"/>
            <a:ext cx="762000" cy="1428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69" name="113 CuadroTexto">
            <a:extLst>
              <a:ext uri="{FF2B5EF4-FFF2-40B4-BE49-F238E27FC236}">
                <a16:creationId xmlns:a16="http://schemas.microsoft.com/office/drawing/2014/main" id="{93D2CCD2-4891-204A-9955-55C4956E583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823075" y="5049838"/>
            <a:ext cx="1271588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OWL2 specifications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W3C-REC, Oct2009</a:t>
            </a:r>
          </a:p>
        </p:txBody>
      </p:sp>
      <p:pic>
        <p:nvPicPr>
          <p:cNvPr id="21570" name="Picture 39">
            <a:extLst>
              <a:ext uri="{FF2B5EF4-FFF2-40B4-BE49-F238E27FC236}">
                <a16:creationId xmlns:a16="http://schemas.microsoft.com/office/drawing/2014/main" id="{CA07CE21-A302-0B40-AD74-052E924F81D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02338" y="1628775"/>
            <a:ext cx="730250" cy="4524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1" name="115 CuadroTexto">
            <a:extLst>
              <a:ext uri="{FF2B5EF4-FFF2-40B4-BE49-F238E27FC236}">
                <a16:creationId xmlns:a16="http://schemas.microsoft.com/office/drawing/2014/main" id="{B7B10828-D9B9-7F4F-8A3D-495F13352B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486400" y="2078038"/>
            <a:ext cx="1400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1st </a:t>
            </a: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LOD Cloud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Cyganiak &amp; Jentzsch  (May2007)</a:t>
            </a:r>
          </a:p>
        </p:txBody>
      </p:sp>
      <p:pic>
        <p:nvPicPr>
          <p:cNvPr id="21572" name="Picture 40">
            <a:extLst>
              <a:ext uri="{FF2B5EF4-FFF2-40B4-BE49-F238E27FC236}">
                <a16:creationId xmlns:a16="http://schemas.microsoft.com/office/drawing/2014/main" id="{4AFFB85E-7218-E649-B2FF-7E293C5C104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32575" y="1957388"/>
            <a:ext cx="190500" cy="16033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3" name="119 CuadroTexto">
            <a:extLst>
              <a:ext uri="{FF2B5EF4-FFF2-40B4-BE49-F238E27FC236}">
                <a16:creationId xmlns:a16="http://schemas.microsoft.com/office/drawing/2014/main" id="{E17B4A35-C19D-E249-BB92-F811848AC1D8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89650" y="5580063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In XHTML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W3C-REC, Oct2008</a:t>
            </a:r>
          </a:p>
        </p:txBody>
      </p:sp>
      <p:sp>
        <p:nvSpPr>
          <p:cNvPr id="21574" name="120 CuadroTexto">
            <a:extLst>
              <a:ext uri="{FF2B5EF4-FFF2-40B4-BE49-F238E27FC236}">
                <a16:creationId xmlns:a16="http://schemas.microsoft.com/office/drawing/2014/main" id="{1D7BBB82-B3AD-1E42-B5AA-BEE545222B4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011863" y="459898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 sz="900">
              <a:latin typeface="Arial" panose="020B0604020202020204" pitchFamily="34" charset="0"/>
              <a:ea typeface="ＭＳ Ｐゴシック" panose="020B0600070205080204" pitchFamily="34" charset="-128"/>
            </a:endParaRP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W3C-REC, Jan2008</a:t>
            </a:r>
          </a:p>
        </p:txBody>
      </p:sp>
      <p:pic>
        <p:nvPicPr>
          <p:cNvPr id="21575" name="Picture 43" descr="w3c_social_incubator_group">
            <a:extLst>
              <a:ext uri="{FF2B5EF4-FFF2-40B4-BE49-F238E27FC236}">
                <a16:creationId xmlns:a16="http://schemas.microsoft.com/office/drawing/2014/main" id="{F836ED63-5401-2C4A-9A3A-8A5C2A2BB1C7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9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081963" y="3862388"/>
            <a:ext cx="735012" cy="2555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76" name="35 CuadroTexto">
            <a:extLst>
              <a:ext uri="{FF2B5EF4-FFF2-40B4-BE49-F238E27FC236}">
                <a16:creationId xmlns:a16="http://schemas.microsoft.com/office/drawing/2014/main" id="{00326FA2-8858-2D43-9E44-BFBD86D0F051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551613" y="3429000"/>
            <a:ext cx="630237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1400" b="1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2008</a:t>
            </a:r>
          </a:p>
        </p:txBody>
      </p:sp>
      <p:sp>
        <p:nvSpPr>
          <p:cNvPr id="21577" name="140 CuadroTexto">
            <a:extLst>
              <a:ext uri="{FF2B5EF4-FFF2-40B4-BE49-F238E27FC236}">
                <a16:creationId xmlns:a16="http://schemas.microsoft.com/office/drawing/2014/main" id="{BD1DEEB9-4FCB-4542-BD25-6813D06B8546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7993063" y="4043363"/>
            <a:ext cx="1169987" cy="6461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Library Linked Data XG (May 2010)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Final Reports (Oct2011)</a:t>
            </a:r>
          </a:p>
        </p:txBody>
      </p:sp>
      <p:sp>
        <p:nvSpPr>
          <p:cNvPr id="21578" name="143 CuadroTexto">
            <a:extLst>
              <a:ext uri="{FF2B5EF4-FFF2-40B4-BE49-F238E27FC236}">
                <a16:creationId xmlns:a16="http://schemas.microsoft.com/office/drawing/2014/main" id="{22A5F2A4-CCE9-754C-81D5-77B2605295B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8069263" y="2798763"/>
            <a:ext cx="1273175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Last </a:t>
            </a: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LOD Cloud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Cyganiak &amp; Jentzsch  (Nov2011)</a:t>
            </a:r>
          </a:p>
        </p:txBody>
      </p:sp>
      <p:sp>
        <p:nvSpPr>
          <p:cNvPr id="21579" name="145 CuadroTexto">
            <a:extLst>
              <a:ext uri="{FF2B5EF4-FFF2-40B4-BE49-F238E27FC236}">
                <a16:creationId xmlns:a16="http://schemas.microsoft.com/office/drawing/2014/main" id="{CB3321E6-1C74-734D-AA56-85FC197B7A6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1900" y="2552700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Berners Lee, Hendler &amp; Lassila (May2001)</a:t>
            </a:r>
          </a:p>
        </p:txBody>
      </p:sp>
      <p:pic>
        <p:nvPicPr>
          <p:cNvPr id="21580" name="Picture 45" descr="foaf logo - back to welcome page">
            <a:extLst>
              <a:ext uri="{FF2B5EF4-FFF2-40B4-BE49-F238E27FC236}">
                <a16:creationId xmlns:a16="http://schemas.microsoft.com/office/drawing/2014/main" id="{D361909D-77F1-0B4F-9BB5-D0F60289E853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005388" y="2078038"/>
            <a:ext cx="454025" cy="246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1" name="AutoShape 47" descr="data:image/jpeg;base64,/9j/4AAQSkZJRgABAQAAAQABAAD/2wCEAAkGBhQQERQSEBQVFRUVGRYVFxUYFxoXFRwZGRoYHSAZFR8dJyYiHBojHhcWHy8iIzM1LC0vGB4xNTAtNScrLCkBCQoKDgwOGQ8PGjEkHCAxKikuKiopLCw1NSwuLCksLC4tLCwsKiksLDUrLCkvLDQsLCkqKSwpLCwpKSwsLCwsKf/AABEIAHwAsAMBIgACEQEDEQH/xAAcAAEAAgMBAQEAAAAAAAAAAAAABgcEBQgDAQL/xABCEAACAQICBgcFBgMGBwAAAAABAgMAEQQFBgcSITFBEyJRYXGBkQgyQmKhFCNScoKxc5LRJDRTssHCFSYzoqOz4f/EABoBAQADAQEBAAAAAAAAAAAAAAABAgQFAwb/xAAmEQADAAIBBAICAgMAAAAAAAAAAQIDEQQSITFBBRNhkSJRMmJx/9oADAMBAAIRAxEAPwC8aUpQClKUApSlAKUpQClKUApSlAKUpQClKUApSlAKUpQClKUApSqL1x63m23wGXvshbrPMp6xPOOMjgBwJ48hzuBNtM9c2Cy5miUnETLuMcZGyp7HfgD3C5HZVVZt7QmYSk9AsMC8gF6RvMvuJ8AK1OiurZpwJcWSiHesY3Ow7T+EfXwqw8v0fw+HFooUXv2QW8ybmveMFV3fYjZXq66M3Bv9p9Yo7f5akWRe0XioyBi4Ypl5lLxP/qp9B41MGW4sd47DvFabNdD8LiQekiUMfjQbDfTcfOrvjP0yNlj6Hax8Hmg/s8lpALmF+rKO8D4h3repRXJGkOiU+WOs8LsUUgrKt1dDy2rcD3jcfpV26otaYzNPs+JIGKjF78BKo+IDkw5geI52zVLl6ZYsqlKr3WxrQXKohDBZsVILqDvEa8NtxzPHZHO2/cN8A3ul+sLB5Wt8TJ1yLrCnWlPfbkO82FU/n3tF4qQkYOGOFeTPeST/AEUeFj41EdG9EMTm8rYiZ2CM13ne7Mx5hL+8foPpVrZLoLg8IB0cKsw+OQB3+u4eQrzrIpPOsikrRtcebsdoYhvKKO3+Wtjlev8AzKIjpuhnHMMmw3kUtv8AEGrYQWFhuHYNwrAzHIMPiBaeGN+8qNryI315/d+Dz+/8GTodrwwWPZYpr4WY7gshBjY9ivuF/wAwFWLXM2l+qYxBpsCWdRvMJ3uB8h+LwO/xrc6n9bjwumBx7kxMQkUrHfGeARyfgPAE+74cPaaVeD2mlXg6ApWtzTSTC4X+84iGLueRVPkCbnyrTDWrld7fbYfU29bWqxYldKwMsz/D4oXw08Uv8ORX9bHd51n0ApSlAQrW3pccty53jNppT0MR5gsDdh+VQT42qiNW+jIxEhxEwukZ6oO8M/Hf2gcfEipT7SGaFsXhsPfdHEZLfNI1v2jHrW00MwIhwMC2sSgc+L9b9iK98E9Vd/RDN1Qiq61l6UyxSLhoWKDZDOymzG97KDyFh9ajOjGmE+HnTakd42YB0ZiwsTa4vwI41orMlXSRouulqws5zD7PBLNa/RqWt2nkPW1Uli9JsTLIZGmk2ib7mKgdwA3AVbJlUEJF7TwK6lHAZWBBB3gg8jVO5thpMnzBJICRsMJYWPNb+63bzU9o8an2r/SJ8Zhz0pvJG2yW/ECLgnv4jyrX618AGw0ctt8b7N/lcf1VaplSuOpEovHC6XQvlwzE7oui6YjmLC5XxBBXxrmTAxS57mbPMT96xkkI+GMfCvgNlR5V6w6xpFydsq2NzPtCXa4IWDFNm3aDvvzqV6lsuAhnn5s4jHgoufUsP5a5110zsi66Z2WHhMIkKLHGoVEAVVHAAV7WqK6xtJHwOE2od0kjCNW/DuJLDvsN3jVM4bSnFRyCVcRLtg3uXJB8QdxHcazzjdLZmnG6WzpCgFazRnN/teFhnIsXW7AcAwJBt3XBqmtNtNZ8RiZFWR0ijZkRFYqLKbbTW4k2vvqsw6eiJh09F8VUWtrREROMZCLLIdmUDgHPBvBt9+/xrI1UaXzSTHCTO0ilWZCxuyld5F+JUi/mKn2lmXDEYLERHnGxH5lG0PqBVluKJW8dFQaF6u8TnHSPFJGoRgHaRjtXYXBsASeB9KmR9nKe398iv/Da371r/Z9zIpmEsPwywk2+ZCCD6FvWuhqycrk5ceTpT7G9JNHNOb6nMzwX3sSiXZ37UDHpB3hdzfy3rZ6E688Vg3EOYbWIiB2STunS3efet2Nv7xXQdQfWJquhzOMvGFjxQHVkG4N8stuIP4uI+lMPPe9ZP2HP9E3ybOYcZCk+GcSRuLhh+x7COBB3is2uXtW+mk2R45oMVtLCz9HPGfgYG3SDvHO3FfKun0cEAggg7wRvBHaK6xQ5u9oeIjNEJ4NBGR5M4/cVMMjlDYaBhwMUf+QV5e0fo+Wiw+MUf9MtC/g/WU+AIYfqFaTVpnAmwgiJ68J2SPlNyp/ceVaeO9VohnzTjQg40rLCQsqjZIbcrLxG/kRc1otGtWUqzLJiioRCG2AdosRwB5AVZlK0PFLfUV2eGOwazRvE4urqVPgezvqrMXqsxKybMZjdL7nLbO75h2+F6tqlTeOb8jZpdFNGxgYOjvtMx2nbkTwsO4CtdrNlAwDA/E8YHrf9hUrqstbGcBnjwyn3PvH8SLKPEC5/UKjJqYaC8kTTLwcC02z1hMqbXdsMSPXZq1dTkgOBYcxM1/NUNR/C6OE5MUt12BnA534geOyPrXjqczwRzyYZzYTAMn50vu81J/lFcZvrl69M1c/jvHEdvKTLH0t0aXMMMYWOybhkbjZhfiOYsSD41WOG1O4sybMjRKl97htrd8q2vfxtV0Urym3K0jlTkcrSMXK8uTDQxwx+7GoUX47uZ7ybnzqttMNVMss7zYMoRISzRsdkhjvOyeBBNz3VadKiacvaIm3L2iDavtXpwDNPOytKVKqq3KqDx382PDu31MMykCwyseAjkJ8ApNZNRDWfngw+BdAevP8AdqOdviPpu/UKnbuidu6ILqTxSR5vEZHC7SSItzYFmWwXxPKum64vwMLvIixAmRmUIF97aJ3W772rr7NoZTg5VQ/fmF1Uj/EMZAI/VWT5CP5y9+TpSRTPNdeX4WYwlpJWU7LNEoZFI4i5I2rd1S3Is+hx0Kz4Zw8bbrjcQRxVgd4YdhrjqRCpIYEEbiDuII5Hvq8fZzglEeLc36EtEFvwLgPtbPgCl/LspyOJGPH1J90Qq2zE9oPRUKYsfGLFj0MveQLox77Bl8lqd6kNITi8rjVzd8OxgJPGygFf+1gP0181yYYPk+Jv8PRuPESL/Wof7NGJP9uj5fcOP/KD/t9K18G3WLT9diK8lw6QZJHjcNLhphdJVKntHYw7wbEeFcrT4fEZDmDRyDrJuI4JJGeBXuNrjsI7jXXNRjTvV/h83h2JhsyLfo5gOshPL5lPNf2O+tyentFSBZNnUWLjEsLXHMfEp7GHI1n1UefaHZjkcxchlX4Z47tEw+bs/K1Z2Xa2pFAGIhV/mQ7B9DcVsjkJ/wCRXRZ1KgR1uQ23QSX/ADKK0ua61J5AVgRYQfi99/IncPSrvNC9kaJxpXpbHgYzvDSkdSP/AHN2L+9Vbo9hvt2OUYhr7bF2vxYjfsjxtbwrFxOUYp16eSOVg598gkk9p5+dSHV/ozKcQuIkRkSO5BYWLMQRYA8t971gz5+pN7NvFwVWaZc+1+if59nK4OBpWF7WCqN1yeA7h/SqVbHETdNH9221trs/Cb3Gz4Vb2mmSti8KUj99SHUdpF93oTVTpkWIZ+jEMm1e1tkj1rJx+nTfs6fy/wBlZJnX8fXb2XXoPp1HmEYRyFxCjrJw2rfFH2jtHKpXVBZnoNisIFlju9gCTHfaRvLfYfiH0raZNrdxUICzqs4HNurJ5kcfMXo4Vd4Pns/EyYq1S0XTSq3TXZDbfhpQe51I/YVrsy11SMCMPAqfM7Fz6Cwqv10Zvqr+iy85zqLCRGWdwqjh+Jj+FRzNUpjcTiM+zBUiU3Y7EafCic2Y9g94n/5WujmnzXFxxzTDblYIrSNsxrflu3KO4Cuk9A9X0GUxbMfXle3STEWZvlUfCg7PW9Uy5Z46/wBmasWLXc+aKatcFl2w8UQaZVAMzXZybb2UEkJff7tuNSqlK4tXVvdPZpIxnOrTLsZKZp8MpkJuzKzptHtcIQGPed9b/AZfHh41igRY41FlRRZRWRSjumtN9gQDXjmQiymRCd8zxxqPPaP0Q1o/Zry8rBjJyNzvFGD/AA1Zj/7BUK1yaY/8Rxq4fDnbigJRdnftysQGK248Ao8DbjV76utGP+HZfBh298Dbk/iPvbxt7v6a73DxvHiW/L7nnT7klpSlayp+XjDAhgCDuIIuD41Ec31R5ZiSWfCojHnEWi+ikL9KmFKA5Q1saGpleP6KAMIXRZI9o7R5hhfn1gfUVMdG8mwnRRzQQoCyhto9ZgeYu17EG43VOddmhBzDBdLCt58Nd1AG9kPvoO07gw/LbnVMavdKhCfs0xsjG6MeCseR7Af38a8M8tz2On8Zlx48urS7+36ZZtKUrnn14pelKAVVGsrEo2LCIFBRQGIABLHfv7bC1T/SbSNMFEXNi5uI05k9p+UczUU1T6IPmuYiaYFoYmE0zHgzXuqfqI3jsBrVx4e+o4Py/InpWFefLLL0e1D4FsLA2JSXpjGjSWkKjbIBItyte3lUmynVFleGIZMKjsOcpaX6MSv0qY0rafNlA65tU7Qu2PwKXibrTRIPcPORAPgPEgcDv4cPurrXh0arhszLECypiANogdkw4n8w39o51fpFVfptqIw2MZpsIww0puSALwse9R7p713d1eWXDOVaolPROsuzWLEoJMPIkqH4kYMPpwrKvXM+N1S5vgXJiidrcJMPJe/gAQ/qK8v+YD1L5n2WvP8AvXNr4577UW6jpDNM6gwqGTEypEo5uwHoOJPhVJax9dhxKvhcu2kia6vOeq7jmEHFVPad57q0eX6ns2xr7U0ZjvxkxEm/06zn0q2tB9SGFwDLNOftM43gsLRKe1F5kdreIArRh4MQ913ZDoi+pXVSyMmY45NkjrYeJhvvylccvlHn2VeFKVvKilKUApSlAKo/WzqXZ2fG5aly12lw68b83iHO/Er6dlXhSgOSsh09mwn3U6mRF6tm3SLblc9nYfpU0wen+DkAvIUPY6kfUXH1q2dKtWuBzK7YiECT/FTqSeZHvfqvVc5l7NS3Jw2MIHJZIrn+ZSP2rxrDNdzpYPks+FdO9r8mJLplg1FziEPhdj9BUezjWgigrhULt+NxZR3gcT52rf4f2apifvMZGB2rEzH0JFS3INQGAw5DTmTEsOTnYj/lXefAk1VceUemT5bPa0tL/hTui+hmNz3Ebe/YuBJiHH3ajsXtPYq+duNdM6LaLw5bhkw2GWyrvLH3nY8Xc8yf6DgK2WFwqRIscSqiKLKqgKoHYANwFetaPBym3T2/IpSlCBSlKAUpSgFKUoBSlKAUpSgFKUoBSlKAUpSgFKUoBSlKAUpSgFKUoBSlKAUpSgFKUoD/2Q==">
            <a:extLst>
              <a:ext uri="{FF2B5EF4-FFF2-40B4-BE49-F238E27FC236}">
                <a16:creationId xmlns:a16="http://schemas.microsoft.com/office/drawing/2014/main" id="{3773C815-50BD-0147-9A5B-53B8A44CC13D}"/>
              </a:ext>
            </a:extLst>
          </p:cNvPr>
          <p:cNvSpPr>
            <a:spLocks noChangeAspect="1" noChangeArrowheads="1"/>
          </p:cNvSpPr>
          <p:nvPr/>
        </p:nvSpPr>
        <p:spPr bwMode="auto">
          <a:xfrm>
            <a:off x="63500" y="-576263"/>
            <a:ext cx="1676400" cy="118110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endParaRPr lang="es-ES" altLang="en-US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82" name="152 CuadroTexto">
            <a:extLst>
              <a:ext uri="{FF2B5EF4-FFF2-40B4-BE49-F238E27FC236}">
                <a16:creationId xmlns:a16="http://schemas.microsoft.com/office/drawing/2014/main" id="{39C0338A-72DE-4245-BEE7-59C49769DF3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378325" y="2249488"/>
            <a:ext cx="1273175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FOAF </a:t>
            </a: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Voc. Spec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(May2005)</a:t>
            </a:r>
          </a:p>
        </p:txBody>
      </p:sp>
      <p:sp>
        <p:nvSpPr>
          <p:cNvPr id="21583" name="160 CuadroTexto">
            <a:extLst>
              <a:ext uri="{FF2B5EF4-FFF2-40B4-BE49-F238E27FC236}">
                <a16:creationId xmlns:a16="http://schemas.microsoft.com/office/drawing/2014/main" id="{F6FC3615-6A58-B54C-BE5F-320DFB35DEAF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79600" y="2027238"/>
            <a:ext cx="1162050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FOAF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(Early 2000)</a:t>
            </a: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 </a:t>
            </a:r>
            <a:endParaRPr lang="es-ES" altLang="en-US" sz="900" b="1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84" name="82 CuadroTexto">
            <a:extLst>
              <a:ext uri="{FF2B5EF4-FFF2-40B4-BE49-F238E27FC236}">
                <a16:creationId xmlns:a16="http://schemas.microsoft.com/office/drawing/2014/main" id="{3B806326-D392-2D4F-B379-B5B6E5168827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38125" y="4908550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MCF</a:t>
            </a: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 Meta Content 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Framework–Jun97</a:t>
            </a:r>
          </a:p>
        </p:txBody>
      </p:sp>
      <p:cxnSp>
        <p:nvCxnSpPr>
          <p:cNvPr id="84" name="83 Conector recto">
            <a:extLst>
              <a:ext uri="{FF2B5EF4-FFF2-40B4-BE49-F238E27FC236}">
                <a16:creationId xmlns:a16="http://schemas.microsoft.com/office/drawing/2014/main" id="{44A63F32-65E8-2142-BC86-AF2630741AC5}"/>
              </a:ext>
            </a:extLst>
          </p:cNvPr>
          <p:cNvCxnSpPr/>
          <p:nvPr/>
        </p:nvCxnSpPr>
        <p:spPr>
          <a:xfrm flipV="1">
            <a:off x="431800" y="4598988"/>
            <a:ext cx="0" cy="254000"/>
          </a:xfrm>
          <a:prstGeom prst="line">
            <a:avLst/>
          </a:prstGeom>
          <a:ln w="25400">
            <a:solidFill>
              <a:srgbClr val="92D050"/>
            </a:solidFill>
            <a:prstDash val="sysDot"/>
            <a:tailEnd type="non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1586" name="104 CuadroTexto">
            <a:extLst>
              <a:ext uri="{FF2B5EF4-FFF2-40B4-BE49-F238E27FC236}">
                <a16:creationId xmlns:a16="http://schemas.microsoft.com/office/drawing/2014/main" id="{44ECA975-5F94-3344-844B-BE5F4D972144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520700" y="3870325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RDFS (RDF Schema)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1st Draft –1998</a:t>
            </a:r>
          </a:p>
        </p:txBody>
      </p:sp>
      <p:pic>
        <p:nvPicPr>
          <p:cNvPr id="21587" name="Picture 3">
            <a:extLst>
              <a:ext uri="{FF2B5EF4-FFF2-40B4-BE49-F238E27FC236}">
                <a16:creationId xmlns:a16="http://schemas.microsoft.com/office/drawing/2014/main" id="{CDB2FF40-5484-224C-94BC-B043CCE6B44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056063" y="2619375"/>
            <a:ext cx="312737" cy="3111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1588" name="111 CuadroTexto">
            <a:extLst>
              <a:ext uri="{FF2B5EF4-FFF2-40B4-BE49-F238E27FC236}">
                <a16:creationId xmlns:a16="http://schemas.microsoft.com/office/drawing/2014/main" id="{30225D8C-1225-6940-B3E3-F552530F8BD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4019550" y="2879725"/>
            <a:ext cx="1273175" cy="3698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DCMES</a:t>
            </a:r>
          </a:p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(ISO-2003)</a:t>
            </a:r>
          </a:p>
        </p:txBody>
      </p:sp>
      <p:sp>
        <p:nvSpPr>
          <p:cNvPr id="21589" name="1 Rectángulo">
            <a:extLst>
              <a:ext uri="{FF2B5EF4-FFF2-40B4-BE49-F238E27FC236}">
                <a16:creationId xmlns:a16="http://schemas.microsoft.com/office/drawing/2014/main" id="{E323AD98-65EC-CA42-872F-1699AD9DD03E}"/>
              </a:ext>
            </a:extLst>
          </p:cNvPr>
          <p:cNvSpPr>
            <a:spLocks noChangeArrowheads="1"/>
          </p:cNvSpPr>
          <p:nvPr/>
        </p:nvSpPr>
        <p:spPr bwMode="auto">
          <a:xfrm>
            <a:off x="5889625" y="2830513"/>
            <a:ext cx="1112838" cy="50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DCMI </a:t>
            </a:r>
            <a:r>
              <a:rPr lang="es-ES" altLang="en-US" sz="900" i="1">
                <a:latin typeface="Arial" panose="020B0604020202020204" pitchFamily="34" charset="0"/>
                <a:ea typeface="ＭＳ Ｐゴシック" panose="020B0600070205080204" pitchFamily="34" charset="-128"/>
              </a:rPr>
              <a:t>Singapore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i="1">
                <a:latin typeface="Arial" panose="020B0604020202020204" pitchFamily="34" charset="0"/>
                <a:ea typeface="ＭＳ Ｐゴシック" panose="020B0600070205080204" pitchFamily="34" charset="-128"/>
              </a:rPr>
              <a:t>Framework </a:t>
            </a:r>
          </a:p>
          <a:p>
            <a:pPr algn="ct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(Aug2007)</a:t>
            </a:r>
            <a:endParaRPr lang="es-ES" altLang="en-US" sz="900" i="1">
              <a:latin typeface="Arial" panose="020B0604020202020204" pitchFamily="34" charset="0"/>
              <a:ea typeface="ＭＳ Ｐゴシック" panose="020B0600070205080204" pitchFamily="34" charset="-128"/>
            </a:endParaRPr>
          </a:p>
        </p:txBody>
      </p:sp>
      <p:sp>
        <p:nvSpPr>
          <p:cNvPr id="21590" name="91 CuadroTexto">
            <a:extLst>
              <a:ext uri="{FF2B5EF4-FFF2-40B4-BE49-F238E27FC236}">
                <a16:creationId xmlns:a16="http://schemas.microsoft.com/office/drawing/2014/main" id="{F153E2DC-0FE0-5D4F-9D57-79B2C424FEDA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-19050" y="3779838"/>
            <a:ext cx="811213" cy="3698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 b="1">
                <a:latin typeface="Arial" panose="020B0604020202020204" pitchFamily="34" charset="0"/>
                <a:ea typeface="ＭＳ Ｐゴシック" panose="020B0600070205080204" pitchFamily="34" charset="-128"/>
              </a:rPr>
              <a:t>PICS </a:t>
            </a: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W3C-REC–Oct96</a:t>
            </a:r>
          </a:p>
        </p:txBody>
      </p:sp>
      <p:sp>
        <p:nvSpPr>
          <p:cNvPr id="21591" name="2 Rectángulo">
            <a:extLst>
              <a:ext uri="{FF2B5EF4-FFF2-40B4-BE49-F238E27FC236}">
                <a16:creationId xmlns:a16="http://schemas.microsoft.com/office/drawing/2014/main" id="{8373CB96-5AA3-B444-882E-6889F864D6F9}"/>
              </a:ext>
            </a:extLst>
          </p:cNvPr>
          <p:cNvSpPr>
            <a:spLocks noChangeArrowheads="1"/>
          </p:cNvSpPr>
          <p:nvPr/>
        </p:nvSpPr>
        <p:spPr bwMode="auto">
          <a:xfrm>
            <a:off x="3851275" y="3879850"/>
            <a:ext cx="1193800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RDFS Vocabulary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Description Language</a:t>
            </a:r>
          </a:p>
        </p:txBody>
      </p:sp>
      <p:pic>
        <p:nvPicPr>
          <p:cNvPr id="21592" name="Picture 2">
            <a:hlinkClick r:id="rId22"/>
            <a:extLst>
              <a:ext uri="{FF2B5EF4-FFF2-40B4-BE49-F238E27FC236}">
                <a16:creationId xmlns:a16="http://schemas.microsoft.com/office/drawing/2014/main" id="{9CFCFF1B-43D6-3542-9004-A6375F4C1B28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8275" y="650875"/>
            <a:ext cx="1266825" cy="11334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3 Elipse">
            <a:extLst>
              <a:ext uri="{FF2B5EF4-FFF2-40B4-BE49-F238E27FC236}">
                <a16:creationId xmlns:a16="http://schemas.microsoft.com/office/drawing/2014/main" id="{5FFD1610-DF0F-6A42-AE02-BDEE09746EDA}"/>
              </a:ext>
            </a:extLst>
          </p:cNvPr>
          <p:cNvSpPr/>
          <p:nvPr/>
        </p:nvSpPr>
        <p:spPr>
          <a:xfrm>
            <a:off x="161925" y="998538"/>
            <a:ext cx="269875" cy="260350"/>
          </a:xfrm>
          <a:prstGeom prst="ellipse">
            <a:avLst/>
          </a:prstGeom>
          <a:noFill/>
          <a:ln w="635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21594" name="92 CuadroTexto">
            <a:extLst>
              <a:ext uri="{FF2B5EF4-FFF2-40B4-BE49-F238E27FC236}">
                <a16:creationId xmlns:a16="http://schemas.microsoft.com/office/drawing/2014/main" id="{EBD909D5-CA60-F348-B739-3C782A5F1675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250825" y="1719263"/>
            <a:ext cx="1003300" cy="2301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March, </a:t>
            </a:r>
            <a:r>
              <a:rPr lang="es-ES" altLang="en-US" sz="900" b="1">
                <a:solidFill>
                  <a:srgbClr val="0070C0"/>
                </a:solidFill>
                <a:latin typeface="Arial" panose="020B0604020202020204" pitchFamily="34" charset="0"/>
                <a:ea typeface="ＭＳ Ｐゴシック" panose="020B0600070205080204" pitchFamily="34" charset="-128"/>
              </a:rPr>
              <a:t>1989</a:t>
            </a:r>
          </a:p>
        </p:txBody>
      </p:sp>
      <p:pic>
        <p:nvPicPr>
          <p:cNvPr id="21595" name="Picture 48">
            <a:extLst>
              <a:ext uri="{FF2B5EF4-FFF2-40B4-BE49-F238E27FC236}">
                <a16:creationId xmlns:a16="http://schemas.microsoft.com/office/drawing/2014/main" id="{C4ABD66E-A8A9-4046-BFBC-CF877FC0C9CC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9963" y="1560513"/>
            <a:ext cx="901700" cy="7762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6" name="5 Llamada de nube">
            <a:extLst>
              <a:ext uri="{FF2B5EF4-FFF2-40B4-BE49-F238E27FC236}">
                <a16:creationId xmlns:a16="http://schemas.microsoft.com/office/drawing/2014/main" id="{E28DB030-4020-D449-A8C5-9E51729FC8AB}"/>
              </a:ext>
            </a:extLst>
          </p:cNvPr>
          <p:cNvSpPr/>
          <p:nvPr/>
        </p:nvSpPr>
        <p:spPr>
          <a:xfrm>
            <a:off x="-19050" y="504825"/>
            <a:ext cx="1620838" cy="1576388"/>
          </a:xfrm>
          <a:prstGeom prst="cloudCallout">
            <a:avLst>
              <a:gd name="adj1" fmla="val 54001"/>
              <a:gd name="adj2" fmla="val 82828"/>
            </a:avLst>
          </a:prstGeom>
          <a:noFill/>
          <a:ln w="6350">
            <a:solidFill>
              <a:schemeClr val="tx2"/>
            </a:solidFill>
            <a:prstDash val="solid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 eaLnBrk="1" hangingPunct="1">
              <a:defRPr/>
            </a:pPr>
            <a:endParaRPr lang="es-ES"/>
          </a:p>
        </p:txBody>
      </p:sp>
      <p:sp>
        <p:nvSpPr>
          <p:cNvPr id="21597" name="93 CuadroTexto">
            <a:extLst>
              <a:ext uri="{FF2B5EF4-FFF2-40B4-BE49-F238E27FC236}">
                <a16:creationId xmlns:a16="http://schemas.microsoft.com/office/drawing/2014/main" id="{B92C6E73-4102-9942-AA3B-EC0FAFE7217B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1858963" y="3870325"/>
            <a:ext cx="1273175" cy="368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RDFS (RDF Schema)</a:t>
            </a:r>
          </a:p>
          <a:p>
            <a:pPr algn="r"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s-ES" altLang="en-US" sz="900">
                <a:latin typeface="Arial" panose="020B0604020202020204" pitchFamily="34" charset="0"/>
                <a:ea typeface="ＭＳ Ｐゴシック" panose="020B0600070205080204" pitchFamily="34" charset="-128"/>
              </a:rPr>
              <a:t>W3C-CR, March1998</a:t>
            </a:r>
          </a:p>
        </p:txBody>
      </p:sp>
      <p:sp>
        <p:nvSpPr>
          <p:cNvPr id="21598" name="TextBox 16">
            <a:extLst>
              <a:ext uri="{FF2B5EF4-FFF2-40B4-BE49-F238E27FC236}">
                <a16:creationId xmlns:a16="http://schemas.microsoft.com/office/drawing/2014/main" id="{FCE2D5CC-73D7-F94A-9A3F-17CC9CC7148D}"/>
              </a:ext>
            </a:extLst>
          </p:cNvPr>
          <p:cNvSpPr txBox="1">
            <a:spLocks noChangeArrowheads="1"/>
          </p:cNvSpPr>
          <p:nvPr/>
        </p:nvSpPr>
        <p:spPr bwMode="auto">
          <a:xfrm>
            <a:off x="6194425" y="358775"/>
            <a:ext cx="1978025" cy="307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>
            <a:spAutoFit/>
          </a:bodyPr>
          <a:lstStyle>
            <a:lvl1pPr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1pPr>
            <a:lvl2pPr marL="742950" indent="-285750">
              <a:spcBef>
                <a:spcPct val="20000"/>
              </a:spcBef>
              <a:buClr>
                <a:schemeClr val="accent1"/>
              </a:buClr>
              <a:buSzPct val="85000"/>
              <a:buFont typeface="Arial" panose="020B0604020202020204" pitchFamily="34" charset="0"/>
              <a:buChar char="•"/>
              <a:defRPr sz="20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2pPr>
            <a:lvl3pPr marL="1143000" indent="-228600">
              <a:spcBef>
                <a:spcPct val="20000"/>
              </a:spcBef>
              <a:buClr>
                <a:schemeClr val="accent1"/>
              </a:buClr>
              <a:buSzPct val="90000"/>
              <a:buFont typeface="Arial" panose="020B0604020202020204" pitchFamily="34" charset="0"/>
              <a:buChar char="•"/>
              <a:defRPr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3pPr>
            <a:lvl4pPr marL="1600200" indent="-228600">
              <a:spcBef>
                <a:spcPct val="20000"/>
              </a:spcBef>
              <a:buClr>
                <a:schemeClr val="accent1"/>
              </a:buClr>
              <a:buFont typeface="Arial" panose="020B0604020202020204" pitchFamily="34" charset="0"/>
              <a:buChar char="•"/>
              <a:defRPr sz="16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4pPr>
            <a:lvl5pPr marL="2057400" indent="-228600">
              <a:spcBef>
                <a:spcPct val="20000"/>
              </a:spcBef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5pPr>
            <a:lvl6pPr marL="25146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6pPr>
            <a:lvl7pPr marL="29718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7pPr>
            <a:lvl8pPr marL="34290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8pPr>
            <a:lvl9pPr marL="3886200" indent="-228600" defTabSz="457200" eaLnBrk="0" fontAlgn="base" hangingPunct="0">
              <a:spcBef>
                <a:spcPct val="20000"/>
              </a:spcBef>
              <a:spcAft>
                <a:spcPct val="0"/>
              </a:spcAft>
              <a:buClr>
                <a:schemeClr val="accent1"/>
              </a:buClr>
              <a:buSzPct val="100000"/>
              <a:buFont typeface="Arial" panose="020B0604020202020204" pitchFamily="34" charset="0"/>
              <a:buChar char="•"/>
              <a:defRPr sz="1400">
                <a:solidFill>
                  <a:schemeClr val="tx1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defRPr>
            </a:lvl9pPr>
          </a:lstStyle>
          <a:p>
            <a:pPr eaLnBrk="1" hangingPunct="1">
              <a:spcBef>
                <a:spcPct val="0"/>
              </a:spcBef>
              <a:buClrTx/>
              <a:buSzTx/>
              <a:buFontTx/>
              <a:buNone/>
            </a:pPr>
            <a:r>
              <a:rPr lang="en-US" altLang="en-US" sz="1400"/>
              <a:t>(E. Mendez, 2012)</a:t>
            </a:r>
          </a:p>
        </p:txBody>
      </p:sp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74B3453A-3D4A-D54B-903E-1483A7732E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04800" y="401637"/>
            <a:ext cx="8229600" cy="11430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3600"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Linked Data based on RDF data model</a:t>
            </a:r>
          </a:p>
        </p:txBody>
      </p:sp>
      <p:sp>
        <p:nvSpPr>
          <p:cNvPr id="22530" name="Content Placeholder 4">
            <a:extLst>
              <a:ext uri="{FF2B5EF4-FFF2-40B4-BE49-F238E27FC236}">
                <a16:creationId xmlns:a16="http://schemas.microsoft.com/office/drawing/2014/main" id="{283EA0FD-9F09-C048-99B0-38932E920DEA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Is similar to Entity-Relationship or Class diagrams, statements about resource in subject-predicate object expressions called </a:t>
            </a:r>
            <a:r>
              <a:rPr lang="ja-JP" altLang="en-US" sz="2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2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triples</a:t>
            </a:r>
            <a:r>
              <a:rPr lang="ja-JP" altLang="en-US" sz="2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r>
              <a:rPr lang="en-US" altLang="ja-JP" sz="2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.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40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algn="ctr" eaLnBrk="1" hangingPunct="1">
              <a:buFont typeface="Wingdings" pitchFamily="2" charset="2"/>
              <a:buNone/>
            </a:pP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subject= resource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40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predicate=traits or aspects of the resource and expresses a relationship between the subject and the object</a:t>
            </a:r>
            <a:r>
              <a:rPr lang="en-US" altLang="en-US" sz="28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.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80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280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18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  <a:hlinkClick r:id="rId3"/>
              </a:rPr>
              <a:t>http://www.w3.org/TR/rdf-concepts/</a:t>
            </a:r>
            <a:endParaRPr lang="en-US" altLang="en-US" sz="180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1800">
              <a:latin typeface="Calibri" panose="020F0502020204030204" pitchFamily="34" charset="0"/>
              <a:ea typeface="ＭＳ Ｐゴシック" panose="020B0600070205080204" pitchFamily="34" charset="-128"/>
              <a:cs typeface="Tw Cen MT" panose="020B0602020104020603" pitchFamily="34" charset="77"/>
            </a:endParaRPr>
          </a:p>
        </p:txBody>
      </p:sp>
      <p:pic>
        <p:nvPicPr>
          <p:cNvPr id="22531" name="Picture 2">
            <a:extLst>
              <a:ext uri="{FF2B5EF4-FFF2-40B4-BE49-F238E27FC236}">
                <a16:creationId xmlns:a16="http://schemas.microsoft.com/office/drawing/2014/main" id="{08195903-7FA7-8B4C-9BDC-3DFAC28035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932113" y="5037138"/>
            <a:ext cx="3771900" cy="8477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94115366-A43C-2C49-BA69-EB6B4476601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 sz="4800" b="1">
                <a:solidFill>
                  <a:srgbClr val="FF000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The sky </a:t>
            </a:r>
            <a:r>
              <a:rPr lang="en-US" sz="4800" b="1">
                <a:solidFill>
                  <a:srgbClr val="7030A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has the color </a:t>
            </a:r>
            <a:r>
              <a:rPr lang="en-US" sz="4800" b="1">
                <a:solidFill>
                  <a:srgbClr val="00B0F0"/>
                </a:solidFill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blue</a:t>
            </a:r>
          </a:p>
        </p:txBody>
      </p:sp>
      <p:sp>
        <p:nvSpPr>
          <p:cNvPr id="24578" name="Content Placeholder 4">
            <a:extLst>
              <a:ext uri="{FF2B5EF4-FFF2-40B4-BE49-F238E27FC236}">
                <a16:creationId xmlns:a16="http://schemas.microsoft.com/office/drawing/2014/main" id="{B2B39AB3-1B62-4C42-9553-4B9FE678C7A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320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>
              <a:buFont typeface="Wingdings" pitchFamily="2" charset="2"/>
              <a:buNone/>
            </a:pPr>
            <a:r>
              <a:rPr lang="en-US" altLang="en-US" sz="32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 triple:</a:t>
            </a:r>
          </a:p>
          <a:p>
            <a:pPr marL="295275" lvl="1" indent="0" eaLnBrk="1" hangingPunct="1">
              <a:buFont typeface="Wingdings" pitchFamily="2" charset="2"/>
              <a:buNone/>
            </a:pPr>
            <a:endParaRPr lang="en-US" altLang="en-US" sz="320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95275" lvl="1" indent="0" eaLnBrk="1" hangingPunct="1"/>
            <a:r>
              <a:rPr lang="en-US" altLang="en-US" sz="3200">
                <a:solidFill>
                  <a:srgbClr val="FF00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A subject </a:t>
            </a:r>
            <a:r>
              <a:rPr lang="en-US" altLang="en-US" sz="32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denoting 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3200">
                <a:solidFill>
                  <a:srgbClr val="FF000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the sky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endParaRPr lang="en-US" altLang="ja-JP" sz="3200">
              <a:latin typeface="Tw Cen MT" panose="020B0602020104020603" pitchFamily="34" charset="77"/>
              <a:ea typeface="Tw Cen MT" panose="020B0602020104020603" pitchFamily="34" charset="77"/>
              <a:cs typeface="Tw Cen MT" panose="020B0602020104020603" pitchFamily="34" charset="77"/>
            </a:endParaRPr>
          </a:p>
          <a:p>
            <a:pPr marL="295275" lvl="1" indent="0" eaLnBrk="1" hangingPunct="1"/>
            <a:r>
              <a:rPr lang="en-US" altLang="en-US" sz="3200">
                <a:solidFill>
                  <a:srgbClr val="7030A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A predicate </a:t>
            </a:r>
            <a:r>
              <a:rPr lang="en-US" altLang="en-US" sz="32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denoting 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3200">
                <a:solidFill>
                  <a:srgbClr val="7030A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has the color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endParaRPr lang="en-US" altLang="ja-JP" sz="3200">
              <a:latin typeface="Tw Cen MT" panose="020B0602020104020603" pitchFamily="34" charset="77"/>
              <a:ea typeface="Tw Cen MT" panose="020B0602020104020603" pitchFamily="34" charset="77"/>
              <a:cs typeface="Tw Cen MT" panose="020B0602020104020603" pitchFamily="34" charset="77"/>
            </a:endParaRPr>
          </a:p>
          <a:p>
            <a:pPr marL="295275" lvl="1" indent="0" eaLnBrk="1" hangingPunct="1"/>
            <a:r>
              <a:rPr lang="en-US" altLang="en-US" sz="3200">
                <a:solidFill>
                  <a:srgbClr val="00B0F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An object </a:t>
            </a:r>
            <a:r>
              <a:rPr lang="en-US" altLang="en-US" sz="32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denoting 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“</a:t>
            </a:r>
            <a:r>
              <a:rPr lang="en-US" altLang="ja-JP" sz="3200">
                <a:solidFill>
                  <a:srgbClr val="00B0F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blue</a:t>
            </a:r>
            <a:r>
              <a:rPr lang="ja-JP" altLang="en-US" sz="32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”</a:t>
            </a:r>
            <a:endParaRPr lang="en-US" altLang="en-US" sz="3200"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</p:txBody>
      </p:sp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le 3">
            <a:extLst>
              <a:ext uri="{FF2B5EF4-FFF2-40B4-BE49-F238E27FC236}">
                <a16:creationId xmlns:a16="http://schemas.microsoft.com/office/drawing/2014/main" id="{31FD4F98-38B1-624A-9E15-1CA0D83BE2D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346" y="152400"/>
            <a:ext cx="8229600" cy="990600"/>
          </a:xfrm>
        </p:spPr>
        <p:txBody>
          <a:bodyPr/>
          <a:lstStyle/>
          <a:p>
            <a:pPr eaLnBrk="1" fontAlgn="auto" hangingPunct="1">
              <a:spcAft>
                <a:spcPts val="0"/>
              </a:spcAft>
              <a:defRPr/>
            </a:pPr>
            <a:r>
              <a:rPr lang="en-US">
                <a:effectLst>
                  <a:outerShdw blurRad="38100" dist="38100" dir="2700000" algn="tl">
                    <a:srgbClr val="C0C0C0"/>
                  </a:outerShdw>
                </a:effectLst>
                <a:latin typeface="Tw Cen MT" panose="020B0602020104020603" pitchFamily="34" charset="77"/>
                <a:ea typeface="ＭＳ Ｐゴシック" pitchFamily="34" charset="-128"/>
              </a:rPr>
              <a:t>Example of RDF</a:t>
            </a:r>
          </a:p>
        </p:txBody>
      </p:sp>
      <p:sp>
        <p:nvSpPr>
          <p:cNvPr id="28674" name="Content Placeholder 4">
            <a:extLst>
              <a:ext uri="{FF2B5EF4-FFF2-40B4-BE49-F238E27FC236}">
                <a16:creationId xmlns:a16="http://schemas.microsoft.com/office/drawing/2014/main" id="{6345E872-9E44-EA4E-9D88-E4B5E181408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394147" y="838200"/>
            <a:ext cx="5655469" cy="4876800"/>
          </a:xfrm>
        </p:spPr>
        <p:txBody>
          <a:bodyPr/>
          <a:lstStyle/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&lt;rdf:RDF xmlns:rdf="</a:t>
            </a: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  <a:hlinkClick r:id="rId3"/>
              </a:rPr>
              <a:t>http://www.w3.org/1999/02/22-rdf-syntax-ns#</a:t>
            </a: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"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xmlns:dc="http://purl.org/dc/elements/1.1/"&gt;</a:t>
            </a:r>
          </a:p>
          <a:p>
            <a:pPr marL="20638" indent="0" eaLnBrk="1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</a:t>
            </a:r>
            <a:r>
              <a:rPr lang="en-US" altLang="en-US" sz="2400">
                <a:solidFill>
                  <a:srgbClr val="FF93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rdf:Description </a:t>
            </a: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rdf:about=</a:t>
            </a:r>
            <a:r>
              <a:rPr lang="en-US" altLang="en-US" sz="2400">
                <a:solidFill>
                  <a:srgbClr val="FF00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”https://www.sciencemag.org/news/2020/07/during-pandemic-students-do-field-and-lab-work-without-leaving-home”</a:t>
            </a: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  <a:endParaRPr lang="en-US" altLang="en-US" sz="2400">
              <a:solidFill>
                <a:srgbClr val="FF0000"/>
              </a:solidFill>
              <a:latin typeface="Tw Cen MT" panose="020B0602020104020603" pitchFamily="34" charset="77"/>
              <a:ea typeface="ＭＳ Ｐゴシック" panose="020B0600070205080204" pitchFamily="34" charset="-128"/>
              <a:cs typeface="Tw Cen MT" panose="020B0602020104020603" pitchFamily="34" charset="77"/>
            </a:endParaRPr>
          </a:p>
          <a:p>
            <a:pPr marL="20638" indent="0" eaLnBrk="1" hangingPunct="1">
              <a:spcBef>
                <a:spcPts val="0"/>
              </a:spcBef>
              <a:buFont typeface="Arial" panose="020B0604020202020204" pitchFamily="34" charset="0"/>
              <a:buNone/>
            </a:pP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</a:t>
            </a:r>
            <a:r>
              <a:rPr lang="en-US" altLang="en-US" sz="2400">
                <a:solidFill>
                  <a:srgbClr val="7030A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dc:title</a:t>
            </a: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  <a:r>
              <a:rPr lang="en-US" altLang="en-US" sz="2400">
                <a:solidFill>
                  <a:srgbClr val="00B0F0"/>
                </a:solidFill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During the pandemic, students do field...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&lt;/</a:t>
            </a:r>
            <a:r>
              <a:rPr lang="en-US" altLang="en-US" sz="2400">
                <a:solidFill>
                  <a:srgbClr val="7030A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dc:title</a:t>
            </a: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  &lt;</a:t>
            </a:r>
            <a:r>
              <a:rPr lang="en-US" altLang="en-US" sz="2400">
                <a:solidFill>
                  <a:srgbClr val="FF93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/rdf:Description</a:t>
            </a: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&lt;/</a:t>
            </a:r>
            <a:r>
              <a:rPr lang="en-US" altLang="en-US" sz="2400" err="1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rdf</a:t>
            </a:r>
            <a:r>
              <a:rPr lang="en-US" altLang="en-US" sz="2400"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</a:rPr>
              <a:t>&gt;</a:t>
            </a:r>
          </a:p>
          <a:p>
            <a:pPr marL="20638" indent="0" eaLnBrk="1" hangingPunct="1">
              <a:spcBef>
                <a:spcPts val="0"/>
              </a:spcBef>
              <a:buFont typeface="Wingdings" pitchFamily="2" charset="2"/>
              <a:buNone/>
            </a:pPr>
            <a:r>
              <a:rPr lang="en-US" altLang="en-US" sz="1200">
                <a:solidFill>
                  <a:srgbClr val="FF0000"/>
                </a:solidFill>
                <a:latin typeface="Tw Cen MT" panose="020B0602020104020603" pitchFamily="34" charset="77"/>
                <a:ea typeface="ＭＳ Ｐゴシック" panose="020B0600070205080204" pitchFamily="34" charset="-128"/>
                <a:cs typeface="Tw Cen MT" panose="020B0602020104020603" pitchFamily="34" charset="77"/>
                <a:hlinkClick r:id="rId4"/>
              </a:rPr>
              <a:t>https://www.sciencemag.org/news/2020/07/during-pandemic-students-do-field-and-lab-work-without-leaving-home</a:t>
            </a:r>
            <a:r>
              <a:rPr lang="en-US" altLang="en-US" sz="2400">
                <a:latin typeface="Calibri" panose="020F0502020204030204" pitchFamily="34" charset="0"/>
                <a:ea typeface="ＭＳ Ｐゴシック" panose="020B0600070205080204" pitchFamily="34" charset="-128"/>
                <a:cs typeface="Tw Cen MT" panose="020B0602020104020603" pitchFamily="34" charset="77"/>
              </a:rPr>
              <a:t>		</a:t>
            </a:r>
            <a:r>
              <a:rPr lang="en-US" altLang="en-US" sz="1600">
                <a:latin typeface="Calibri" panose="020F0502020204030204" pitchFamily="34" charset="0"/>
                <a:ea typeface="ＭＳ Ｐゴシック" panose="020B0600070205080204" pitchFamily="34" charset="-128"/>
                <a:cs typeface="Tw Cen MT" panose="020B0602020104020603" pitchFamily="34" charset="77"/>
              </a:rPr>
              <a:t>			</a:t>
            </a:r>
            <a:endParaRPr lang="en-US" altLang="en-US">
              <a:latin typeface="Calibri" panose="020F0502020204030204" pitchFamily="34" charset="0"/>
              <a:ea typeface="ＭＳ Ｐゴシック" panose="020B0600070205080204" pitchFamily="34" charset="-128"/>
              <a:cs typeface="Tw Cen MT" panose="020B0602020104020603" pitchFamily="34" charset="77"/>
            </a:endParaRPr>
          </a:p>
        </p:txBody>
      </p:sp>
      <p:graphicFrame>
        <p:nvGraphicFramePr>
          <p:cNvPr id="2" name="Table 1">
            <a:extLst>
              <a:ext uri="{FF2B5EF4-FFF2-40B4-BE49-F238E27FC236}">
                <a16:creationId xmlns:a16="http://schemas.microsoft.com/office/drawing/2014/main" id="{190968BC-3DBA-1044-B000-B048D36046F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567002308"/>
              </p:ext>
            </p:extLst>
          </p:nvPr>
        </p:nvGraphicFramePr>
        <p:xfrm>
          <a:off x="6477000" y="1752600"/>
          <a:ext cx="2527956" cy="235161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483021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2044935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</a:tblGrid>
              <a:tr h="887319"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 marL="91453" marR="91453" marT="45668" marB="45668">
                    <a:lnR w="12700" cmpd="sng">
                      <a:noFill/>
                    </a:lnR>
                    <a:solidFill>
                      <a:srgbClr val="FF000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>
                          <a:solidFill>
                            <a:schemeClr val="tx1"/>
                          </a:solidFill>
                        </a:rPr>
                        <a:t>subject</a:t>
                      </a:r>
                    </a:p>
                  </a:txBody>
                  <a:tcPr marL="91453" marR="91453" marT="45668" marB="4566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874193"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 marL="91453" marR="91453" marT="45668" marB="45668">
                    <a:lnR w="12700" cmpd="sng">
                      <a:noFill/>
                    </a:lnR>
                    <a:solidFill>
                      <a:srgbClr val="7030A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/>
                        <a:t>predicate</a:t>
                      </a:r>
                    </a:p>
                  </a:txBody>
                  <a:tcPr marL="91453" marR="91453" marT="45668" marB="45668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590104">
                <a:tc>
                  <a:txBody>
                    <a:bodyPr/>
                    <a:lstStyle/>
                    <a:p>
                      <a:endParaRPr lang="en-US" sz="1800" b="0"/>
                    </a:p>
                  </a:txBody>
                  <a:tcPr marL="91453" marR="91453" marT="45668" marB="45668">
                    <a:lnR w="12700" cmpd="sng">
                      <a:noFill/>
                    </a:lnR>
                    <a:solidFill>
                      <a:srgbClr val="00B0F0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en-US" sz="1800" b="0" dirty="0"/>
                        <a:t>object</a:t>
                      </a:r>
                    </a:p>
                  </a:txBody>
                  <a:tcPr marL="91453" marR="91453" marT="45668" marB="45668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</a:tbl>
          </a:graphicData>
        </a:graphic>
      </p:graphicFrame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5DA26A2-C902-DE43-9B2F-B48EB5D90F16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76238" y="246063"/>
            <a:ext cx="8229600" cy="374650"/>
          </a:xfrm>
        </p:spPr>
        <p:txBody>
          <a:bodyPr>
            <a:normAutofit fontScale="90000"/>
          </a:bodyPr>
          <a:lstStyle/>
          <a:p>
            <a:pPr>
              <a:defRPr/>
            </a:pPr>
            <a:r>
              <a:rPr lang="en-US">
                <a:hlinkClick r:id="rId2"/>
              </a:rPr>
              <a:t>https://lod-cloud.net/</a:t>
            </a:r>
            <a:endParaRPr lang="en-US"/>
          </a:p>
        </p:txBody>
      </p:sp>
      <p:pic>
        <p:nvPicPr>
          <p:cNvPr id="31746" name="Content Placeholder 3">
            <a:extLst>
              <a:ext uri="{FF2B5EF4-FFF2-40B4-BE49-F238E27FC236}">
                <a16:creationId xmlns:a16="http://schemas.microsoft.com/office/drawing/2014/main" id="{50E1E5E9-A117-9046-B9D1-292FF157D438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>
          <a:xfrm>
            <a:off x="1585913" y="1600200"/>
            <a:ext cx="5972175" cy="4525963"/>
          </a:xfrm>
        </p:spPr>
      </p:pic>
      <p:pic>
        <p:nvPicPr>
          <p:cNvPr id="31747" name="Picture 4">
            <a:extLst>
              <a:ext uri="{FF2B5EF4-FFF2-40B4-BE49-F238E27FC236}">
                <a16:creationId xmlns:a16="http://schemas.microsoft.com/office/drawing/2014/main" id="{3E79095B-CD36-2841-B8EE-D01900A8632C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41500" y="1130300"/>
            <a:ext cx="5740400" cy="48895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8" name="Picture 5">
            <a:extLst>
              <a:ext uri="{FF2B5EF4-FFF2-40B4-BE49-F238E27FC236}">
                <a16:creationId xmlns:a16="http://schemas.microsoft.com/office/drawing/2014/main" id="{0BA6275F-1FF7-0D43-B2F3-6F82962A053D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63800" y="1828800"/>
            <a:ext cx="4813300" cy="37973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31749" name="Picture 6">
            <a:extLst>
              <a:ext uri="{FF2B5EF4-FFF2-40B4-BE49-F238E27FC236}">
                <a16:creationId xmlns:a16="http://schemas.microsoft.com/office/drawing/2014/main" id="{8C58B440-1540-8B42-B8BD-A56BA999E415}"/>
              </a:ext>
            </a:extLst>
          </p:cNvPr>
          <p:cNvPicPr>
            <a:picLocks noChangeAspect="1"/>
          </p:cNvPicPr>
          <p:nvPr/>
        </p:nvPicPr>
        <p:blipFill>
          <a:blip r:embed="rId6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5925" y="838200"/>
            <a:ext cx="8312150" cy="53990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761BC27-DE8B-B543-86D1-A66CB70565F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>
              <a:defRPr/>
            </a:pPr>
            <a:endParaRPr lang="en-US"/>
          </a:p>
        </p:txBody>
      </p:sp>
      <p:sp>
        <p:nvSpPr>
          <p:cNvPr id="34818" name="Content Placeholder 2">
            <a:extLst>
              <a:ext uri="{FF2B5EF4-FFF2-40B4-BE49-F238E27FC236}">
                <a16:creationId xmlns:a16="http://schemas.microsoft.com/office/drawing/2014/main" id="{6C89358E-2BAC-BD41-BB69-F4549C74D41F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en-US" altLang="en-US">
              <a:latin typeface="Tw Cen MT" panose="020B0602020104020603" pitchFamily="34" charset="77"/>
              <a:ea typeface="Tw Cen MT" panose="020B0602020104020603" pitchFamily="34" charset="77"/>
              <a:cs typeface="Tw Cen MT" panose="020B0602020104020603" pitchFamily="34" charset="77"/>
            </a:endParaRPr>
          </a:p>
        </p:txBody>
      </p:sp>
      <p:pic>
        <p:nvPicPr>
          <p:cNvPr id="34819" name="Picture 3">
            <a:extLst>
              <a:ext uri="{FF2B5EF4-FFF2-40B4-BE49-F238E27FC236}">
                <a16:creationId xmlns:a16="http://schemas.microsoft.com/office/drawing/2014/main" id="{F9F2FE56-6031-C440-B57C-DBD09FCBC480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7200" y="371475"/>
            <a:ext cx="8382000" cy="63515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4820" name="Title 1">
            <a:extLst>
              <a:ext uri="{FF2B5EF4-FFF2-40B4-BE49-F238E27FC236}">
                <a16:creationId xmlns:a16="http://schemas.microsoft.com/office/drawing/2014/main" id="{92F75479-3556-2B4D-8608-DCE48D7A9CAA}"/>
              </a:ext>
            </a:extLst>
          </p:cNvPr>
          <p:cNvSpPr txBox="1">
            <a:spLocks/>
          </p:cNvSpPr>
          <p:nvPr/>
        </p:nvSpPr>
        <p:spPr bwMode="auto">
          <a:xfrm>
            <a:off x="6591300" y="1212850"/>
            <a:ext cx="1447800" cy="677863"/>
          </a:xfrm>
          <a:prstGeom prst="rect">
            <a:avLst/>
          </a:prstGeom>
          <a:solidFill>
            <a:schemeClr val="bg2"/>
          </a:solidFill>
          <a:ln w="76200">
            <a:solidFill>
              <a:srgbClr val="FF40FF"/>
            </a:solidFill>
            <a:miter lim="800000"/>
            <a:headEnd/>
            <a:tailEnd/>
          </a:ln>
        </p:spPr>
        <p:txBody>
          <a:bodyPr lIns="91425" tIns="45713" rIns="91425" bIns="45713"/>
          <a:lstStyle>
            <a:lvl1pPr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1pPr>
            <a:lvl2pPr marL="742950" indent="-28575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2pPr>
            <a:lvl3pPr marL="1143000" indent="-22860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3pPr>
            <a:lvl4pPr marL="1600200" indent="-22860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4pPr>
            <a:lvl5pPr marL="2057400" indent="-228600" defTabSz="912813"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5pPr>
            <a:lvl6pPr marL="25146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6pPr>
            <a:lvl7pPr marL="29718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7pPr>
            <a:lvl8pPr marL="34290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8pPr>
            <a:lvl9pPr marL="3886200" indent="-228600" defTabSz="912813" eaLnBrk="0" fontAlgn="base" hangingPunct="0">
              <a:spcBef>
                <a:spcPct val="0"/>
              </a:spcBef>
              <a:spcAft>
                <a:spcPct val="0"/>
              </a:spcAft>
              <a:defRPr sz="2400">
                <a:solidFill>
                  <a:schemeClr val="tx1"/>
                </a:solidFill>
                <a:latin typeface="Arial" panose="020B0604020202020204" pitchFamily="34" charset="0"/>
                <a:ea typeface="ＭＳ Ｐゴシック" panose="020B0600070205080204" pitchFamily="34" charset="-128"/>
              </a:defRPr>
            </a:lvl9pPr>
          </a:lstStyle>
          <a:p>
            <a:pPr eaLnBrk="1" hangingPunct="1"/>
            <a:r>
              <a:rPr lang="en-US" altLang="en-US" sz="4400">
                <a:latin typeface="Tw Cen MT" panose="020B0602020104020603" pitchFamily="34" charset="77"/>
                <a:ea typeface="Tw Cen MT" panose="020B0602020104020603" pitchFamily="34" charset="77"/>
                <a:cs typeface="Tw Cen MT" panose="020B0602020104020603" pitchFamily="34" charset="77"/>
              </a:rPr>
              <a:t>LCSH</a:t>
            </a:r>
          </a:p>
        </p:txBody>
      </p:sp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extBox 4"/>
          <p:cNvSpPr txBox="1"/>
          <p:nvPr/>
        </p:nvSpPr>
        <p:spPr>
          <a:xfrm>
            <a:off x="434454" y="1191386"/>
            <a:ext cx="3074158" cy="1323439"/>
          </a:xfrm>
          <a:prstGeom prst="rect">
            <a:avLst/>
          </a:prstGeom>
          <a:solidFill>
            <a:schemeClr val="bg1">
              <a:lumMod val="95000"/>
            </a:schemeClr>
          </a:solidFill>
        </p:spPr>
        <p:txBody>
          <a:bodyPr wrap="square">
            <a:spAutoFit/>
          </a:bodyPr>
          <a:lstStyle/>
          <a:p>
            <a:pPr marL="155448" indent="-155448">
              <a:buFont typeface="Arial" charset="0"/>
              <a:buChar char="•"/>
              <a:defRPr/>
            </a:pPr>
            <a:r>
              <a:rPr lang="en-US" sz="2000">
                <a:latin typeface="Tw Cen MT" charset="0"/>
                <a:ea typeface="Tw Cen MT" charset="0"/>
                <a:cs typeface="Tw Cen MT" charset="0"/>
              </a:rPr>
              <a:t>An island </a:t>
            </a:r>
            <a:r>
              <a:rPr lang="en-US" sz="2000">
                <a:solidFill>
                  <a:srgbClr val="C00000"/>
                </a:solidFill>
                <a:latin typeface="Tw Cen MT" charset="0"/>
                <a:ea typeface="Tw Cen MT" charset="0"/>
                <a:cs typeface="Tw Cen MT" charset="0"/>
              </a:rPr>
              <a:t>“is a type of” </a:t>
            </a:r>
            <a:r>
              <a:rPr lang="en-US" sz="2000">
                <a:latin typeface="Tw Cen MT" charset="0"/>
                <a:ea typeface="Tw Cen MT" charset="0"/>
                <a:cs typeface="Tw Cen MT" charset="0"/>
              </a:rPr>
              <a:t>land area</a:t>
            </a:r>
          </a:p>
          <a:p>
            <a:pPr marL="155448" indent="-155448">
              <a:buFont typeface="Arial" charset="0"/>
              <a:buChar char="•"/>
              <a:defRPr/>
            </a:pPr>
            <a:r>
              <a:rPr lang="en-US" sz="2000">
                <a:latin typeface="Tw Cen MT" charset="0"/>
                <a:ea typeface="Tw Cen MT" charset="0"/>
                <a:cs typeface="Tw Cen MT" charset="0"/>
              </a:rPr>
              <a:t>A nation </a:t>
            </a:r>
            <a:r>
              <a:rPr lang="en-US" sz="2000">
                <a:solidFill>
                  <a:srgbClr val="C00000"/>
                </a:solidFill>
                <a:latin typeface="Tw Cen MT" charset="0"/>
                <a:ea typeface="Tw Cen MT" charset="0"/>
                <a:cs typeface="Tw Cen MT" charset="0"/>
              </a:rPr>
              <a:t>“is a type of” </a:t>
            </a:r>
            <a:r>
              <a:rPr lang="en-US" sz="2000">
                <a:latin typeface="Tw Cen MT" charset="0"/>
                <a:ea typeface="Tw Cen MT" charset="0"/>
                <a:cs typeface="Tw Cen MT" charset="0"/>
              </a:rPr>
              <a:t>geopolitical area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699841" y="197104"/>
            <a:ext cx="1548559" cy="1200329"/>
          </a:xfrm>
          <a:prstGeom prst="rect">
            <a:avLst/>
          </a:prstGeom>
          <a:solidFill>
            <a:srgbClr val="FFFFCC"/>
          </a:solidFill>
        </p:spPr>
        <p:txBody>
          <a:bodyPr wrap="square">
            <a:spAutoFit/>
          </a:bodyPr>
          <a:lstStyle/>
          <a:p>
            <a:pPr>
              <a:defRPr/>
            </a:pPr>
            <a:r>
              <a:rPr lang="en-US">
                <a:solidFill>
                  <a:srgbClr val="7030A0"/>
                </a:solidFill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  <a:latin typeface="Tw Cen MT" charset="0"/>
                <a:ea typeface="Tw Cen MT" charset="0"/>
                <a:cs typeface="Tw Cen MT" charset="0"/>
              </a:rPr>
              <a:t>Relationships</a:t>
            </a:r>
            <a:r>
              <a:rPr lang="en-US">
                <a:latin typeface="Tw Cen MT" charset="0"/>
                <a:ea typeface="Tw Cen MT" charset="0"/>
                <a:cs typeface="Tw Cen MT" charset="0"/>
              </a:rPr>
              <a:t> 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i="1">
                <a:latin typeface="Tw Cen MT" charset="0"/>
                <a:ea typeface="Tw Cen MT" charset="0"/>
                <a:cs typeface="Tw Cen MT" charset="0"/>
              </a:rPr>
              <a:t> Is at type of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i="1">
                <a:latin typeface="Tw Cen MT" charset="0"/>
                <a:ea typeface="Tw Cen MT" charset="0"/>
                <a:cs typeface="Tw Cen MT" charset="0"/>
              </a:rPr>
              <a:t> Causes</a:t>
            </a:r>
          </a:p>
          <a:p>
            <a:pPr>
              <a:buFont typeface="Arial" pitchFamily="34" charset="0"/>
              <a:buChar char="•"/>
              <a:defRPr/>
            </a:pPr>
            <a:r>
              <a:rPr lang="en-US" i="1">
                <a:latin typeface="Tw Cen MT" charset="0"/>
                <a:ea typeface="Tw Cen MT" charset="0"/>
                <a:cs typeface="Tw Cen MT" charset="0"/>
              </a:rPr>
              <a:t> Synonyms</a:t>
            </a:r>
          </a:p>
        </p:txBody>
      </p:sp>
      <p:pic>
        <p:nvPicPr>
          <p:cNvPr id="7" name="Picture 6"/>
          <p:cNvPicPr>
            <a:picLocks noChangeAspect="1"/>
          </p:cNvPicPr>
          <p:nvPr/>
        </p:nvPicPr>
        <p:blipFill rotWithShape="1">
          <a:blip r:embed="rId2"/>
          <a:srcRect l="17671" t="7588" r="22893"/>
          <a:stretch/>
        </p:blipFill>
        <p:spPr>
          <a:xfrm>
            <a:off x="4953000" y="1732116"/>
            <a:ext cx="3783842" cy="4406688"/>
          </a:xfrm>
          <a:prstGeom prst="rect">
            <a:avLst/>
          </a:prstGeom>
        </p:spPr>
      </p:pic>
      <p:sp>
        <p:nvSpPr>
          <p:cNvPr id="8" name="Oval Callout 7"/>
          <p:cNvSpPr/>
          <p:nvPr/>
        </p:nvSpPr>
        <p:spPr>
          <a:xfrm>
            <a:off x="1447800" y="3048000"/>
            <a:ext cx="1981200" cy="1255922"/>
          </a:xfrm>
          <a:prstGeom prst="wedgeEllipseCallout">
            <a:avLst>
              <a:gd name="adj1" fmla="val 221188"/>
              <a:gd name="adj2" fmla="val 20094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b="1"/>
              <a:t>I am an ontologist</a:t>
            </a:r>
          </a:p>
        </p:txBody>
      </p:sp>
      <p:sp>
        <p:nvSpPr>
          <p:cNvPr id="10" name="Text Box 6"/>
          <p:cNvSpPr txBox="1">
            <a:spLocks noChangeArrowheads="1"/>
          </p:cNvSpPr>
          <p:nvPr/>
        </p:nvSpPr>
        <p:spPr bwMode="auto">
          <a:xfrm>
            <a:off x="5715000" y="6124239"/>
            <a:ext cx="3021842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1pPr>
            <a:lvl2pPr marL="742950" indent="-28575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2pPr>
            <a:lvl3pPr marL="11430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3pPr>
            <a:lvl4pPr marL="16002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4pPr>
            <a:lvl5pPr marL="2057400" indent="-228600" eaLnBrk="0" hangingPunct="0"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>
                <a:solidFill>
                  <a:schemeClr val="tx1"/>
                </a:solidFill>
                <a:latin typeface="Arial" charset="0"/>
                <a:ea typeface="Arial" charset="0"/>
                <a:cs typeface="Arial" charset="0"/>
              </a:defRPr>
            </a:lvl9pPr>
          </a:lstStyle>
          <a:p>
            <a:pPr eaLnBrk="1" hangingPunct="1"/>
            <a:r>
              <a:rPr lang="en-US" altLang="x-none" sz="160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Dagobert Soergel, ACM/CL, 1997</a:t>
            </a:r>
          </a:p>
          <a:p>
            <a:pPr eaLnBrk="1" hangingPunct="1"/>
            <a:r>
              <a:rPr lang="en-US" altLang="x-none" sz="120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  <a:hlinkClick r:id="rId3"/>
              </a:rPr>
              <a:t>http://nkos.slis.kent.edu/busch/summary.pdf</a:t>
            </a:r>
            <a:r>
              <a:rPr lang="en-US" altLang="x-none" sz="1200">
                <a:solidFill>
                  <a:srgbClr val="000000"/>
                </a:solidFill>
                <a:latin typeface="Tw Cen MT" charset="0"/>
                <a:ea typeface="Tw Cen MT" charset="0"/>
                <a:cs typeface="Tw Cen MT" charset="0"/>
              </a:rPr>
              <a:t> 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457200" y="152399"/>
            <a:ext cx="3962400" cy="914401"/>
          </a:xfrm>
          <a:solidFill>
            <a:schemeClr val="accent1">
              <a:lumMod val="20000"/>
              <a:lumOff val="80000"/>
            </a:schemeClr>
          </a:solidFill>
        </p:spPr>
        <p:txBody>
          <a:bodyPr>
            <a:normAutofit fontScale="90000"/>
          </a:bodyPr>
          <a:lstStyle/>
          <a:p>
            <a:pPr algn="l">
              <a:defRPr/>
            </a:pPr>
            <a:r>
              <a:rPr lang="en-US" sz="3100" b="1"/>
              <a:t>Ontologies as “structured terminologies”</a:t>
            </a:r>
            <a:br>
              <a:rPr lang="en-US" sz="3100" b="1"/>
            </a:br>
            <a:br>
              <a:rPr lang="en-US" sz="3100" b="1"/>
            </a:br>
            <a:br>
              <a:rPr lang="en-US" sz="3100"/>
            </a:br>
            <a:br>
              <a:rPr lang="en-US" sz="3600"/>
            </a:br>
            <a:endParaRPr lang="en-US" sz="3600">
              <a:solidFill>
                <a:schemeClr val="tx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856372380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Picture 3" descr="A picture containing diagram&#10;&#10;Description automatically generated">
            <a:extLst>
              <a:ext uri="{FF2B5EF4-FFF2-40B4-BE49-F238E27FC236}">
                <a16:creationId xmlns:a16="http://schemas.microsoft.com/office/drawing/2014/main" id="{7F87F4AF-B686-C597-CDA8-6B1B95F5AA15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39860" y="1339851"/>
            <a:ext cx="5864280" cy="4178299"/>
          </a:xfrm>
          <a:prstGeom prst="rect">
            <a:avLst/>
          </a:prstGeom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47870572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499C651-0F4E-EF12-C3D2-37397998A7D9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59683" y="1106689"/>
            <a:ext cx="5426119" cy="835785"/>
          </a:xfrm>
        </p:spPr>
        <p:txBody>
          <a:bodyPr vert="horz" lIns="68580" tIns="34290" rIns="68580" bIns="34290" rtlCol="0" anchor="t">
            <a:normAutofit fontScale="90000"/>
          </a:bodyPr>
          <a:lstStyle/>
          <a:p>
            <a:r>
              <a:rPr lang="en-US" sz="5025">
                <a:ln w="0"/>
                <a:effectLst>
                  <a:outerShdw blurRad="38100" dist="19050" dir="2700000" algn="tl" rotWithShape="0">
                    <a:schemeClr val="dk1">
                      <a:alpha val="40000"/>
                    </a:schemeClr>
                  </a:outerShdw>
                </a:effectLst>
                <a:latin typeface="Tw Cen MT" panose="020B0602020104020603" pitchFamily="34" charset="77"/>
                <a:ea typeface="+mj-ea"/>
                <a:cs typeface="+mj-cs"/>
              </a:rPr>
              <a:t>FAIR Data Principles </a:t>
            </a:r>
            <a:br>
              <a:rPr lang="en-US" sz="3900">
                <a:latin typeface="Tw Cen MT" panose="020B0602020104020603" pitchFamily="34" charset="77"/>
                <a:ea typeface="+mj-ea"/>
                <a:cs typeface="+mj-cs"/>
              </a:rPr>
            </a:br>
            <a:endParaRPr lang="en-US" sz="3900" baseline="30000">
              <a:solidFill>
                <a:srgbClr val="00B0F0"/>
              </a:solidFill>
              <a:latin typeface="Tw Cen MT" panose="020B0602020104020603" pitchFamily="34" charset="77"/>
              <a:ea typeface="+mj-ea"/>
              <a:cs typeface="+mj-cs"/>
            </a:endParaRPr>
          </a:p>
        </p:txBody>
      </p:sp>
      <p:pic>
        <p:nvPicPr>
          <p:cNvPr id="3074" name="Picture 2" descr="Common Data Elements: Standardizing Data Collection">
            <a:extLst>
              <a:ext uri="{FF2B5EF4-FFF2-40B4-BE49-F238E27FC236}">
                <a16:creationId xmlns:a16="http://schemas.microsoft.com/office/drawing/2014/main" id="{7E896038-A2A5-1777-98B8-8EB545E3A6BC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 bwMode="auto">
          <a:xfrm>
            <a:off x="1039283" y="2140243"/>
            <a:ext cx="3128957" cy="33155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5E06A666-DD98-490F-8275-30630088517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4653536" y="2140243"/>
            <a:ext cx="3451181" cy="3315545"/>
          </a:xfrm>
          <a:prstGeom prst="rect">
            <a:avLst/>
          </a:prstGeom>
        </p:spPr>
      </p:pic>
      <p:pic>
        <p:nvPicPr>
          <p:cNvPr id="3" name="Picture 2">
            <a:extLst>
              <a:ext uri="{FF2B5EF4-FFF2-40B4-BE49-F238E27FC236}">
                <a16:creationId xmlns:a16="http://schemas.microsoft.com/office/drawing/2014/main" id="{06AE4DB5-77CB-5920-A4CF-A801FD4D95B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96127" y="1152830"/>
            <a:ext cx="2207635" cy="743504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624EF8AA-AC07-97E7-074B-D23EE716955A}"/>
              </a:ext>
            </a:extLst>
          </p:cNvPr>
          <p:cNvSpPr txBox="1"/>
          <p:nvPr/>
        </p:nvSpPr>
        <p:spPr>
          <a:xfrm>
            <a:off x="396127" y="5466463"/>
            <a:ext cx="5568255" cy="5078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1350">
                <a:latin typeface="Tw Cen MT" panose="020B0602020104020603" pitchFamily="34" charset="77"/>
              </a:rPr>
              <a:t>Wilkerson, et al, (2016) </a:t>
            </a:r>
            <a:r>
              <a:rPr lang="en-US" sz="1350">
                <a:solidFill>
                  <a:srgbClr val="1A0DAB"/>
                </a:solidFill>
                <a:latin typeface="Tw Cen MT" panose="020B0602020104020603" pitchFamily="34" charset="77"/>
                <a:hlinkClick r:id="rId5"/>
              </a:rPr>
              <a:t>The FAIR Guiding Principles for scientific data ...</a:t>
            </a:r>
          </a:p>
          <a:p>
            <a:endParaRPr lang="en-US" sz="1350"/>
          </a:p>
        </p:txBody>
      </p:sp>
    </p:spTree>
    <p:extLst>
      <p:ext uri="{BB962C8B-B14F-4D97-AF65-F5344CB8AC3E}">
        <p14:creationId xmlns:p14="http://schemas.microsoft.com/office/powerpoint/2010/main" val="103862375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0C59D59-4E64-503B-A5E2-5E4980C5A8D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Big Metadata</a:t>
            </a: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9301803-62AA-4563-8D48-DEC2AC3B3A3F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457200" y="1143001"/>
            <a:ext cx="8229600" cy="4983164"/>
          </a:xfrm>
        </p:spPr>
        <p:txBody>
          <a:bodyPr/>
          <a:lstStyle/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Where there’s big data, there’s often metadata, or metadata is needed </a:t>
            </a:r>
          </a:p>
          <a:p>
            <a:pPr>
              <a:spcBef>
                <a:spcPts val="0"/>
              </a:spcBef>
            </a:pPr>
            <a:r>
              <a:rPr lang="en-US" sz="2800" dirty="0" err="1"/>
              <a:t>ChatGPT</a:t>
            </a:r>
            <a:endParaRPr lang="en-US" sz="2800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/>
              <a:t>“Overall</a:t>
            </a:r>
            <a:r>
              <a:rPr lang="en-US" sz="2800" dirty="0"/>
              <a:t>, while "big metadata" is not a standard industry term, it can be understood as the management and analysis of metadata on a large scale in the context of big </a:t>
            </a:r>
            <a:r>
              <a:rPr lang="en-US" sz="2800"/>
              <a:t>data.”</a:t>
            </a:r>
            <a:endParaRPr lang="en-US" sz="2800" dirty="0"/>
          </a:p>
          <a:p>
            <a:pPr marL="457200" indent="-457200">
              <a:spcBef>
                <a:spcPts val="0"/>
              </a:spcBef>
              <a:buFont typeface="Arial" panose="020B0604020202020204" pitchFamily="34" charset="0"/>
              <a:buChar char="•"/>
            </a:pPr>
            <a:r>
              <a:rPr lang="en-US" sz="2800" dirty="0"/>
              <a:t>“…. the context of big data, metadata plays a crucial role in dealing with the massive volume, velocity, and variety of data.”</a:t>
            </a:r>
          </a:p>
          <a:p>
            <a:endParaRPr lang="en-US" dirty="0"/>
          </a:p>
          <a:p>
            <a:endParaRPr lang="en-US" dirty="0"/>
          </a:p>
        </p:txBody>
      </p:sp>
    </p:spTree>
    <p:extLst>
      <p:ext uri="{BB962C8B-B14F-4D97-AF65-F5344CB8AC3E}">
        <p14:creationId xmlns:p14="http://schemas.microsoft.com/office/powerpoint/2010/main" val="720923981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0592FBF-9A23-DB4D-A947-D90CBB39B65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8600" y="152400"/>
            <a:ext cx="533400" cy="4708526"/>
          </a:xfrm>
          <a:solidFill>
            <a:schemeClr val="accent1">
              <a:lumMod val="20000"/>
              <a:lumOff val="80000"/>
            </a:schemeClr>
          </a:solidFill>
        </p:spPr>
        <p:txBody>
          <a:bodyPr vert="wordArtVert"/>
          <a:lstStyle/>
          <a:p>
            <a:r>
              <a:rPr lang="en-US" sz="2000"/>
              <a:t>Big Metadata</a:t>
            </a:r>
          </a:p>
        </p:txBody>
      </p:sp>
      <p:pic>
        <p:nvPicPr>
          <p:cNvPr id="6" name="Content Placeholder 5" descr="Text, letter&#10;&#10;Description automatically generated">
            <a:extLst>
              <a:ext uri="{FF2B5EF4-FFF2-40B4-BE49-F238E27FC236}">
                <a16:creationId xmlns:a16="http://schemas.microsoft.com/office/drawing/2014/main" id="{2D37E7E6-6C14-E248-94F5-71A1EB0E47C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5119" y="47289"/>
            <a:ext cx="7905750" cy="6763422"/>
          </a:xfr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C3B7A865-9223-2745-AD9A-2791FC61AC8F}"/>
              </a:ext>
            </a:extLst>
          </p:cNvPr>
          <p:cNvSpPr txBox="1"/>
          <p:nvPr/>
        </p:nvSpPr>
        <p:spPr>
          <a:xfrm>
            <a:off x="200025" y="5562600"/>
            <a:ext cx="1428750" cy="577081"/>
          </a:xfrm>
          <a:prstGeom prst="rect">
            <a:avLst/>
          </a:prstGeom>
          <a:solidFill>
            <a:schemeClr val="accent1">
              <a:lumMod val="20000"/>
              <a:lumOff val="80000"/>
            </a:schemeClr>
          </a:solidFill>
        </p:spPr>
        <p:txBody>
          <a:bodyPr wrap="square" rtlCol="0">
            <a:spAutoFit/>
          </a:bodyPr>
          <a:lstStyle/>
          <a:p>
            <a:r>
              <a:rPr lang="en-US" sz="1050">
                <a:latin typeface="Tw Cen MT" panose="020B0602020104020603" pitchFamily="34" charset="77"/>
              </a:rPr>
              <a:t>Greenberg, J. (2017): </a:t>
            </a:r>
            <a:r>
              <a:rPr lang="en-US" sz="1050" err="1">
                <a:latin typeface="Tw Cen MT" panose="020B0602020104020603" pitchFamily="34" charset="77"/>
              </a:rPr>
              <a:t>doi.org</a:t>
            </a:r>
            <a:r>
              <a:rPr lang="en-US" sz="1050">
                <a:latin typeface="Tw Cen MT" panose="020B0602020104020603" pitchFamily="34" charset="77"/>
              </a:rPr>
              <a:t>/10.1515/jdis-2017-0012</a:t>
            </a:r>
            <a:endParaRPr lang="en-US">
              <a:latin typeface="Tw Cen MT" panose="020B0602020104020603" pitchFamily="34" charset="77"/>
            </a:endParaRPr>
          </a:p>
        </p:txBody>
      </p:sp>
      <p:cxnSp>
        <p:nvCxnSpPr>
          <p:cNvPr id="9" name="Straight Connector 8">
            <a:extLst>
              <a:ext uri="{FF2B5EF4-FFF2-40B4-BE49-F238E27FC236}">
                <a16:creationId xmlns:a16="http://schemas.microsoft.com/office/drawing/2014/main" id="{485D31A2-BF09-8A47-BC13-7B194400E944}"/>
              </a:ext>
            </a:extLst>
          </p:cNvPr>
          <p:cNvCxnSpPr/>
          <p:nvPr/>
        </p:nvCxnSpPr>
        <p:spPr>
          <a:xfrm>
            <a:off x="4038600" y="5181600"/>
            <a:ext cx="990600" cy="0"/>
          </a:xfrm>
          <a:prstGeom prst="line">
            <a:avLst/>
          </a:prstGeom>
        </p:spPr>
        <p:style>
          <a:lnRef idx="1">
            <a:schemeClr val="accent2"/>
          </a:lnRef>
          <a:fillRef idx="0">
            <a:schemeClr val="accent2"/>
          </a:fillRef>
          <a:effectRef idx="0">
            <a:schemeClr val="accent2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00566157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E94B8591-8857-CB35-F982-705548E385C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6A651E1-60AE-2479-D5B7-AE0CA4259B75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algn="ctr"/>
            <a:endParaRPr lang="en-US" i="1"/>
          </a:p>
          <a:p>
            <a:pPr algn="ctr"/>
            <a:endParaRPr lang="en-US" i="1"/>
          </a:p>
          <a:p>
            <a:pPr algn="ctr"/>
            <a:r>
              <a:rPr lang="en-US" b="1" i="1">
                <a:solidFill>
                  <a:schemeClr val="accent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Not everyone like metadata, but it’s integral to data science work and more…</a:t>
            </a:r>
          </a:p>
        </p:txBody>
      </p:sp>
    </p:spTree>
    <p:extLst>
      <p:ext uri="{BB962C8B-B14F-4D97-AF65-F5344CB8AC3E}">
        <p14:creationId xmlns:p14="http://schemas.microsoft.com/office/powerpoint/2010/main" val="3622995064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0C537D-4D4B-CDEC-66AA-35FC389F8CD7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Metadata has a bad reputation</a:t>
            </a:r>
          </a:p>
        </p:txBody>
      </p:sp>
      <p:pic>
        <p:nvPicPr>
          <p:cNvPr id="6" name="Picture 5" descr="A screenshot of a computer&#10;&#10;Description automatically generated with low confidence">
            <a:extLst>
              <a:ext uri="{FF2B5EF4-FFF2-40B4-BE49-F238E27FC236}">
                <a16:creationId xmlns:a16="http://schemas.microsoft.com/office/drawing/2014/main" id="{5FCCE704-1F01-4A88-D0CD-0488EFCFAF7A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05753" y="1131094"/>
            <a:ext cx="5829300" cy="2739217"/>
          </a:xfrm>
          <a:prstGeom prst="rect">
            <a:avLst/>
          </a:prstGeom>
        </p:spPr>
      </p:pic>
      <p:pic>
        <p:nvPicPr>
          <p:cNvPr id="2050" name="Picture 2" descr="tomkralidis@noc.social (@tomkralidis) / Twitter">
            <a:extLst>
              <a:ext uri="{FF2B5EF4-FFF2-40B4-BE49-F238E27FC236}">
                <a16:creationId xmlns:a16="http://schemas.microsoft.com/office/drawing/2014/main" id="{D0DB7FEF-5E90-EAD2-F3BF-AAC90112167F}"/>
              </a:ext>
            </a:extLst>
          </p:cNvPr>
          <p:cNvPicPr>
            <a:picLocks noGrp="1" noChangeAspect="1" noChangeArrowheads="1"/>
          </p:cNvPicPr>
          <p:nvPr>
            <p:ph idx="1"/>
          </p:nvPr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41679" y="1268254"/>
            <a:ext cx="4553942" cy="414667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52" name="Picture 4">
            <a:extLst>
              <a:ext uri="{FF2B5EF4-FFF2-40B4-BE49-F238E27FC236}">
                <a16:creationId xmlns:a16="http://schemas.microsoft.com/office/drawing/2014/main" id="{CE286751-87BE-69FF-BD9D-5DE093E5BB40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328160" y="1599144"/>
            <a:ext cx="4102563" cy="290406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4" name="Picture 3">
            <a:extLst>
              <a:ext uri="{FF2B5EF4-FFF2-40B4-BE49-F238E27FC236}">
                <a16:creationId xmlns:a16="http://schemas.microsoft.com/office/drawing/2014/main" id="{3CFA15F4-B2DF-F0BE-BC46-B5F727AC4721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421381" y="2039672"/>
            <a:ext cx="3684746" cy="343062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8846807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7" dur="500"/>
                                        <p:tgtEl>
                                          <p:spTgt spid="205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" presetClass="entr" presetSubtype="1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checkerboard(across)">
                                      <p:cBhvr>
                                        <p:cTn id="12" dur="500"/>
                                        <p:tgtEl>
                                          <p:spTgt spid="20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2" presetClass="entr" presetSubtype="4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 additive="base">
                                        <p:cTn id="17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 additive="base">
                                        <p:cTn id="18" dur="500" fill="hold"/>
                                        <p:tgtEl>
                                          <p:spTgt spid="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h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CVDI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Breeze">
      <a:maj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ajorFont>
      <a:minorFont>
        <a:latin typeface="News Gothic MT"/>
        <a:ea typeface=""/>
        <a:cs typeface=""/>
        <a:font script="Jpan" typeface="ＭＳ Ｐゴシック"/>
        <a:font script="Hans" typeface="宋体"/>
        <a:font script="Hant" typeface="新細明體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Custom Design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/>
      <a:bodyPr/>
      <a:lstStyle/>
      <a:style>
        <a:lnRef idx="1">
          <a:schemeClr val="accent1"/>
        </a:lnRef>
        <a:fillRef idx="3">
          <a:schemeClr val="accent1"/>
        </a:fillRef>
        <a:effectRef idx="2">
          <a:schemeClr val="accent1"/>
        </a:effectRef>
        <a:fontRef idx="minor">
          <a:schemeClr val="lt1"/>
        </a:fontRef>
      </a:style>
    </a:spDef>
    <a:lnDef>
      <a:spPr/>
      <a:bodyPr/>
      <a:lstStyle/>
      <a:style>
        <a:lnRef idx="2">
          <a:schemeClr val="accent1"/>
        </a:lnRef>
        <a:fillRef idx="0">
          <a:schemeClr val="accent1"/>
        </a:fillRef>
        <a:effectRef idx="1">
          <a:schemeClr val="accent1"/>
        </a:effectRef>
        <a:fontRef idx="minor">
          <a:schemeClr val="tx1"/>
        </a:fontRef>
      </a:style>
    </a:lnDef>
  </a:objectDefaults>
  <a:extraClrSchemeLst/>
</a:theme>
</file>

<file path=ppt/theme/theme3.xml><?xml version="1.0" encoding="utf-8"?>
<a:theme xmlns:a="http://schemas.openxmlformats.org/drawingml/2006/main" name="Extended CVDI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CompleteBlank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emplate/>
  <TotalTime>0</TotalTime>
  <Words>1889</Words>
  <Application>Microsoft Office PowerPoint</Application>
  <PresentationFormat>Letter Paper (8.5x11 in)</PresentationFormat>
  <Paragraphs>329</Paragraphs>
  <Slides>39</Slides>
  <Notes>5</Notes>
  <HiddenSlides>0</HiddenSlides>
  <MMClips>0</MMClips>
  <ScaleCrop>false</ScaleCrop>
  <HeadingPairs>
    <vt:vector size="6" baseType="variant">
      <vt:variant>
        <vt:lpstr>Fonts Used</vt:lpstr>
      </vt:variant>
      <vt:variant>
        <vt:i4>12</vt:i4>
      </vt:variant>
      <vt:variant>
        <vt:lpstr>Theme</vt:lpstr>
      </vt:variant>
      <vt:variant>
        <vt:i4>4</vt:i4>
      </vt:variant>
      <vt:variant>
        <vt:lpstr>Slide Titles</vt:lpstr>
      </vt:variant>
      <vt:variant>
        <vt:i4>39</vt:i4>
      </vt:variant>
    </vt:vector>
  </HeadingPairs>
  <TitlesOfParts>
    <vt:vector size="55" baseType="lpstr">
      <vt:lpstr>ＭＳ Ｐゴシック</vt:lpstr>
      <vt:lpstr>Arial</vt:lpstr>
      <vt:lpstr>Arial Unicode MS</vt:lpstr>
      <vt:lpstr>Calibri</vt:lpstr>
      <vt:lpstr>Chalkboard</vt:lpstr>
      <vt:lpstr>Courier New</vt:lpstr>
      <vt:lpstr>Gill Sans MT</vt:lpstr>
      <vt:lpstr>News Gothic MT</vt:lpstr>
      <vt:lpstr>system-ui</vt:lpstr>
      <vt:lpstr>Times New Roman</vt:lpstr>
      <vt:lpstr>Tw Cen MT</vt:lpstr>
      <vt:lpstr>Wingdings</vt:lpstr>
      <vt:lpstr>CVDI Theme</vt:lpstr>
      <vt:lpstr>Custom Design</vt:lpstr>
      <vt:lpstr>Extended CVDI</vt:lpstr>
      <vt:lpstr>CompleteBlank</vt:lpstr>
      <vt:lpstr>PowerPoint Presentation</vt:lpstr>
      <vt:lpstr>What is Metadata?</vt:lpstr>
      <vt:lpstr>Components of Metadata Standards</vt:lpstr>
      <vt:lpstr>PowerPoint Presentation</vt:lpstr>
      <vt:lpstr>FAIR Data Principles  </vt:lpstr>
      <vt:lpstr>Big Metadata</vt:lpstr>
      <vt:lpstr>Big Metadata</vt:lpstr>
      <vt:lpstr>PowerPoint Presentation</vt:lpstr>
      <vt:lpstr>Metadata has a bad reputation</vt:lpstr>
      <vt:lpstr>Metadata ecosystem  (complex) </vt:lpstr>
      <vt:lpstr>PowerPoint Presentation</vt:lpstr>
      <vt:lpstr>Metadata challenges contributing to uncertainty/ impacting  data science, AI,…etc. </vt:lpstr>
      <vt:lpstr>Accelerating approaches - addressing metadata challenges </vt:lpstr>
      <vt:lpstr>PowerPoint Presentation</vt:lpstr>
      <vt:lpstr>PowerPoint Presentation</vt:lpstr>
      <vt:lpstr>PowerPoint Presentation</vt:lpstr>
      <vt:lpstr>PowerPoint Presentation</vt:lpstr>
      <vt:lpstr>(McGuinness, D. L. (2003).  Ontologies Come of Age.  In Fensel, et al, Spinning the Semantic Web.  (Cambridge, MIT Press)</vt:lpstr>
      <vt:lpstr>Ontologies and reality</vt:lpstr>
      <vt:lpstr>PowerPoint Presentation</vt:lpstr>
      <vt:lpstr>Philosophy</vt:lpstr>
      <vt:lpstr>Ontology defined</vt:lpstr>
      <vt:lpstr>AN ONTOLOGY OF SHAPES     </vt:lpstr>
      <vt:lpstr>Ontology</vt:lpstr>
      <vt:lpstr>PowerPoint Presentation</vt:lpstr>
      <vt:lpstr>AN ONTOLOGY OF FOOD     </vt:lpstr>
      <vt:lpstr>Important Facts</vt:lpstr>
      <vt:lpstr>The Role of Ontology</vt:lpstr>
      <vt:lpstr>Reasoning to identify species variation</vt:lpstr>
      <vt:lpstr>https://www.haojunheng.com/project/joie-kdd/ </vt:lpstr>
      <vt:lpstr>Linked data</vt:lpstr>
      <vt:lpstr>Evolution of the Web http://www.w3.org </vt:lpstr>
      <vt:lpstr>PowerPoint Presentation</vt:lpstr>
      <vt:lpstr>Linked Data based on RDF data model</vt:lpstr>
      <vt:lpstr>The sky has the color blue</vt:lpstr>
      <vt:lpstr>Example of RDF</vt:lpstr>
      <vt:lpstr>https://lod-cloud.net/</vt:lpstr>
      <vt:lpstr>PowerPoint Presentation</vt:lpstr>
      <vt:lpstr>Ontologies as “structured terminologies”    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2025-01-14T20:56:16Z</dcterms:created>
  <dcterms:modified xsi:type="dcterms:W3CDTF">2025-01-14T20:56:28Z</dcterms:modified>
</cp:coreProperties>
</file>